
<file path=[Content_Types].xml><?xml version="1.0" encoding="utf-8"?>
<Types xmlns="http://schemas.openxmlformats.org/package/2006/content-types">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8" r:id="rId22"/>
    <p:sldId id="279" r:id="rId23"/>
    <p:sldId id="280" r:id="rId24"/>
    <p:sldId id="281"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D2943-2FB1-4680-80E6-66747F1C30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60E4E7A-2B31-4B6C-BE1A-4EEF495246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FC2DBCE-66C4-4BDB-B972-E146DE238485}"/>
              </a:ext>
            </a:extLst>
          </p:cNvPr>
          <p:cNvSpPr>
            <a:spLocks noGrp="1"/>
          </p:cNvSpPr>
          <p:nvPr>
            <p:ph type="dt" sz="half" idx="10"/>
          </p:nvPr>
        </p:nvSpPr>
        <p:spPr/>
        <p:txBody>
          <a:bodyPr/>
          <a:lstStyle/>
          <a:p>
            <a:fld id="{0959700A-BDC8-4BAF-BF16-BBCB3C159311}" type="datetimeFigureOut">
              <a:rPr lang="en-GB" smtClean="0"/>
              <a:t>05/04/2020</a:t>
            </a:fld>
            <a:endParaRPr lang="en-GB"/>
          </a:p>
        </p:txBody>
      </p:sp>
      <p:sp>
        <p:nvSpPr>
          <p:cNvPr id="5" name="Footer Placeholder 4">
            <a:extLst>
              <a:ext uri="{FF2B5EF4-FFF2-40B4-BE49-F238E27FC236}">
                <a16:creationId xmlns:a16="http://schemas.microsoft.com/office/drawing/2014/main" id="{32558A3D-8662-49DB-ABBD-D8C205F86A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501A3BA-2070-4E05-9189-6D5857048995}"/>
              </a:ext>
            </a:extLst>
          </p:cNvPr>
          <p:cNvSpPr>
            <a:spLocks noGrp="1"/>
          </p:cNvSpPr>
          <p:nvPr>
            <p:ph type="sldNum" sz="quarter" idx="12"/>
          </p:nvPr>
        </p:nvSpPr>
        <p:spPr/>
        <p:txBody>
          <a:bodyPr/>
          <a:lstStyle/>
          <a:p>
            <a:fld id="{EA35CD22-C5BC-4C8D-93A6-ABEF3474AEA2}" type="slidenum">
              <a:rPr lang="en-GB" smtClean="0"/>
              <a:t>‹#›</a:t>
            </a:fld>
            <a:endParaRPr lang="en-GB"/>
          </a:p>
        </p:txBody>
      </p:sp>
    </p:spTree>
    <p:extLst>
      <p:ext uri="{BB962C8B-B14F-4D97-AF65-F5344CB8AC3E}">
        <p14:creationId xmlns:p14="http://schemas.microsoft.com/office/powerpoint/2010/main" val="89361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6C6C-2069-449D-990D-4A8E478DF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8E90D5-A0C1-4CE4-8152-A673AC3A00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F16142-A171-46D0-B4B8-680AF14A20E7}"/>
              </a:ext>
            </a:extLst>
          </p:cNvPr>
          <p:cNvSpPr>
            <a:spLocks noGrp="1"/>
          </p:cNvSpPr>
          <p:nvPr>
            <p:ph type="dt" sz="half" idx="10"/>
          </p:nvPr>
        </p:nvSpPr>
        <p:spPr/>
        <p:txBody>
          <a:bodyPr/>
          <a:lstStyle/>
          <a:p>
            <a:fld id="{0959700A-BDC8-4BAF-BF16-BBCB3C159311}" type="datetimeFigureOut">
              <a:rPr lang="en-GB" smtClean="0"/>
              <a:t>05/04/2020</a:t>
            </a:fld>
            <a:endParaRPr lang="en-GB"/>
          </a:p>
        </p:txBody>
      </p:sp>
      <p:sp>
        <p:nvSpPr>
          <p:cNvPr id="5" name="Footer Placeholder 4">
            <a:extLst>
              <a:ext uri="{FF2B5EF4-FFF2-40B4-BE49-F238E27FC236}">
                <a16:creationId xmlns:a16="http://schemas.microsoft.com/office/drawing/2014/main" id="{B713717C-EA91-42BF-A1DB-55C260E2A11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41142A-1125-43C6-BBE7-82222E4E6D5C}"/>
              </a:ext>
            </a:extLst>
          </p:cNvPr>
          <p:cNvSpPr>
            <a:spLocks noGrp="1"/>
          </p:cNvSpPr>
          <p:nvPr>
            <p:ph type="sldNum" sz="quarter" idx="12"/>
          </p:nvPr>
        </p:nvSpPr>
        <p:spPr/>
        <p:txBody>
          <a:bodyPr/>
          <a:lstStyle/>
          <a:p>
            <a:fld id="{EA35CD22-C5BC-4C8D-93A6-ABEF3474AEA2}" type="slidenum">
              <a:rPr lang="en-GB" smtClean="0"/>
              <a:t>‹#›</a:t>
            </a:fld>
            <a:endParaRPr lang="en-GB"/>
          </a:p>
        </p:txBody>
      </p:sp>
    </p:spTree>
    <p:extLst>
      <p:ext uri="{BB962C8B-B14F-4D97-AF65-F5344CB8AC3E}">
        <p14:creationId xmlns:p14="http://schemas.microsoft.com/office/powerpoint/2010/main" val="4105342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DB3CC2-A731-4D55-B01F-B8A8957796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2EFAC4E-EDF9-4A32-98E1-5DE447E265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E16A82D-9FC9-4C47-8A32-EA09A606A796}"/>
              </a:ext>
            </a:extLst>
          </p:cNvPr>
          <p:cNvSpPr>
            <a:spLocks noGrp="1"/>
          </p:cNvSpPr>
          <p:nvPr>
            <p:ph type="dt" sz="half" idx="10"/>
          </p:nvPr>
        </p:nvSpPr>
        <p:spPr/>
        <p:txBody>
          <a:bodyPr/>
          <a:lstStyle/>
          <a:p>
            <a:fld id="{0959700A-BDC8-4BAF-BF16-BBCB3C159311}" type="datetimeFigureOut">
              <a:rPr lang="en-GB" smtClean="0"/>
              <a:t>05/04/2020</a:t>
            </a:fld>
            <a:endParaRPr lang="en-GB"/>
          </a:p>
        </p:txBody>
      </p:sp>
      <p:sp>
        <p:nvSpPr>
          <p:cNvPr id="5" name="Footer Placeholder 4">
            <a:extLst>
              <a:ext uri="{FF2B5EF4-FFF2-40B4-BE49-F238E27FC236}">
                <a16:creationId xmlns:a16="http://schemas.microsoft.com/office/drawing/2014/main" id="{1BDA3B0D-2C95-4674-9222-A80CF17A8E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0D6910-98D9-4CAE-B19E-9915735F78F6}"/>
              </a:ext>
            </a:extLst>
          </p:cNvPr>
          <p:cNvSpPr>
            <a:spLocks noGrp="1"/>
          </p:cNvSpPr>
          <p:nvPr>
            <p:ph type="sldNum" sz="quarter" idx="12"/>
          </p:nvPr>
        </p:nvSpPr>
        <p:spPr/>
        <p:txBody>
          <a:bodyPr/>
          <a:lstStyle/>
          <a:p>
            <a:fld id="{EA35CD22-C5BC-4C8D-93A6-ABEF3474AEA2}" type="slidenum">
              <a:rPr lang="en-GB" smtClean="0"/>
              <a:t>‹#›</a:t>
            </a:fld>
            <a:endParaRPr lang="en-GB"/>
          </a:p>
        </p:txBody>
      </p:sp>
    </p:spTree>
    <p:extLst>
      <p:ext uri="{BB962C8B-B14F-4D97-AF65-F5344CB8AC3E}">
        <p14:creationId xmlns:p14="http://schemas.microsoft.com/office/powerpoint/2010/main" val="185834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65755-751B-439B-81EB-24038DAC85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8948E0A-DA0A-4DDA-8567-7969D83E63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34544D-DC88-4826-80C4-4974CA1FD50F}"/>
              </a:ext>
            </a:extLst>
          </p:cNvPr>
          <p:cNvSpPr>
            <a:spLocks noGrp="1"/>
          </p:cNvSpPr>
          <p:nvPr>
            <p:ph type="dt" sz="half" idx="10"/>
          </p:nvPr>
        </p:nvSpPr>
        <p:spPr/>
        <p:txBody>
          <a:bodyPr/>
          <a:lstStyle/>
          <a:p>
            <a:fld id="{0959700A-BDC8-4BAF-BF16-BBCB3C159311}" type="datetimeFigureOut">
              <a:rPr lang="en-GB" smtClean="0"/>
              <a:t>05/04/2020</a:t>
            </a:fld>
            <a:endParaRPr lang="en-GB"/>
          </a:p>
        </p:txBody>
      </p:sp>
      <p:sp>
        <p:nvSpPr>
          <p:cNvPr id="5" name="Footer Placeholder 4">
            <a:extLst>
              <a:ext uri="{FF2B5EF4-FFF2-40B4-BE49-F238E27FC236}">
                <a16:creationId xmlns:a16="http://schemas.microsoft.com/office/drawing/2014/main" id="{3463F6F2-A94E-432F-A9C0-9C1AAA44DA9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4D96E54-A3DE-4AEC-AB14-E47E027F27BA}"/>
              </a:ext>
            </a:extLst>
          </p:cNvPr>
          <p:cNvSpPr>
            <a:spLocks noGrp="1"/>
          </p:cNvSpPr>
          <p:nvPr>
            <p:ph type="sldNum" sz="quarter" idx="12"/>
          </p:nvPr>
        </p:nvSpPr>
        <p:spPr/>
        <p:txBody>
          <a:bodyPr/>
          <a:lstStyle/>
          <a:p>
            <a:fld id="{EA35CD22-C5BC-4C8D-93A6-ABEF3474AEA2}" type="slidenum">
              <a:rPr lang="en-GB" smtClean="0"/>
              <a:t>‹#›</a:t>
            </a:fld>
            <a:endParaRPr lang="en-GB"/>
          </a:p>
        </p:txBody>
      </p:sp>
    </p:spTree>
    <p:extLst>
      <p:ext uri="{BB962C8B-B14F-4D97-AF65-F5344CB8AC3E}">
        <p14:creationId xmlns:p14="http://schemas.microsoft.com/office/powerpoint/2010/main" val="4060668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CC9F7-A2B3-4A7B-A52A-AE9F35627A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2212813-DF7B-443B-9BAE-1FA26BC957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E957C6-022D-4F83-8884-94681158127B}"/>
              </a:ext>
            </a:extLst>
          </p:cNvPr>
          <p:cNvSpPr>
            <a:spLocks noGrp="1"/>
          </p:cNvSpPr>
          <p:nvPr>
            <p:ph type="dt" sz="half" idx="10"/>
          </p:nvPr>
        </p:nvSpPr>
        <p:spPr/>
        <p:txBody>
          <a:bodyPr/>
          <a:lstStyle/>
          <a:p>
            <a:fld id="{0959700A-BDC8-4BAF-BF16-BBCB3C159311}" type="datetimeFigureOut">
              <a:rPr lang="en-GB" smtClean="0"/>
              <a:t>05/04/2020</a:t>
            </a:fld>
            <a:endParaRPr lang="en-GB"/>
          </a:p>
        </p:txBody>
      </p:sp>
      <p:sp>
        <p:nvSpPr>
          <p:cNvPr id="5" name="Footer Placeholder 4">
            <a:extLst>
              <a:ext uri="{FF2B5EF4-FFF2-40B4-BE49-F238E27FC236}">
                <a16:creationId xmlns:a16="http://schemas.microsoft.com/office/drawing/2014/main" id="{10363B14-8524-4C2A-8DAE-6536E6A0BD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7A73A18-21BC-4787-9C40-17A291D62BFD}"/>
              </a:ext>
            </a:extLst>
          </p:cNvPr>
          <p:cNvSpPr>
            <a:spLocks noGrp="1"/>
          </p:cNvSpPr>
          <p:nvPr>
            <p:ph type="sldNum" sz="quarter" idx="12"/>
          </p:nvPr>
        </p:nvSpPr>
        <p:spPr/>
        <p:txBody>
          <a:bodyPr/>
          <a:lstStyle/>
          <a:p>
            <a:fld id="{EA35CD22-C5BC-4C8D-93A6-ABEF3474AEA2}" type="slidenum">
              <a:rPr lang="en-GB" smtClean="0"/>
              <a:t>‹#›</a:t>
            </a:fld>
            <a:endParaRPr lang="en-GB"/>
          </a:p>
        </p:txBody>
      </p:sp>
    </p:spTree>
    <p:extLst>
      <p:ext uri="{BB962C8B-B14F-4D97-AF65-F5344CB8AC3E}">
        <p14:creationId xmlns:p14="http://schemas.microsoft.com/office/powerpoint/2010/main" val="501730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89743-4E70-4E5A-989C-6E74477C727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7D010BD-8BCA-4812-9157-4A17EA1C86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CD9DA77-FFC0-4852-A631-ED6E02F4C6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BC8EF4-DC8D-48AE-99D3-BA56817522EC}"/>
              </a:ext>
            </a:extLst>
          </p:cNvPr>
          <p:cNvSpPr>
            <a:spLocks noGrp="1"/>
          </p:cNvSpPr>
          <p:nvPr>
            <p:ph type="dt" sz="half" idx="10"/>
          </p:nvPr>
        </p:nvSpPr>
        <p:spPr/>
        <p:txBody>
          <a:bodyPr/>
          <a:lstStyle/>
          <a:p>
            <a:fld id="{0959700A-BDC8-4BAF-BF16-BBCB3C159311}" type="datetimeFigureOut">
              <a:rPr lang="en-GB" smtClean="0"/>
              <a:t>05/04/2020</a:t>
            </a:fld>
            <a:endParaRPr lang="en-GB"/>
          </a:p>
        </p:txBody>
      </p:sp>
      <p:sp>
        <p:nvSpPr>
          <p:cNvPr id="6" name="Footer Placeholder 5">
            <a:extLst>
              <a:ext uri="{FF2B5EF4-FFF2-40B4-BE49-F238E27FC236}">
                <a16:creationId xmlns:a16="http://schemas.microsoft.com/office/drawing/2014/main" id="{99B0B7AE-AE55-49E7-A8AC-F7D01DA007D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534004E-EC03-4DCB-963C-819B92DF2A73}"/>
              </a:ext>
            </a:extLst>
          </p:cNvPr>
          <p:cNvSpPr>
            <a:spLocks noGrp="1"/>
          </p:cNvSpPr>
          <p:nvPr>
            <p:ph type="sldNum" sz="quarter" idx="12"/>
          </p:nvPr>
        </p:nvSpPr>
        <p:spPr/>
        <p:txBody>
          <a:bodyPr/>
          <a:lstStyle/>
          <a:p>
            <a:fld id="{EA35CD22-C5BC-4C8D-93A6-ABEF3474AEA2}" type="slidenum">
              <a:rPr lang="en-GB" smtClean="0"/>
              <a:t>‹#›</a:t>
            </a:fld>
            <a:endParaRPr lang="en-GB"/>
          </a:p>
        </p:txBody>
      </p:sp>
    </p:spTree>
    <p:extLst>
      <p:ext uri="{BB962C8B-B14F-4D97-AF65-F5344CB8AC3E}">
        <p14:creationId xmlns:p14="http://schemas.microsoft.com/office/powerpoint/2010/main" val="352309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637D5-ED6D-4175-9500-40D890C8509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1AD57A-DB16-4E39-9858-1CCAD6A35B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E94D7B-78CC-4B1F-8F9E-6CCA0E7B28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EA924EC-3852-4916-8A12-6F30B4B01A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F419CA-C332-4D3A-8833-553724D9B1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A0BD7E1-C579-4979-BC09-18EDFBE8BA81}"/>
              </a:ext>
            </a:extLst>
          </p:cNvPr>
          <p:cNvSpPr>
            <a:spLocks noGrp="1"/>
          </p:cNvSpPr>
          <p:nvPr>
            <p:ph type="dt" sz="half" idx="10"/>
          </p:nvPr>
        </p:nvSpPr>
        <p:spPr/>
        <p:txBody>
          <a:bodyPr/>
          <a:lstStyle/>
          <a:p>
            <a:fld id="{0959700A-BDC8-4BAF-BF16-BBCB3C159311}" type="datetimeFigureOut">
              <a:rPr lang="en-GB" smtClean="0"/>
              <a:t>05/04/2020</a:t>
            </a:fld>
            <a:endParaRPr lang="en-GB"/>
          </a:p>
        </p:txBody>
      </p:sp>
      <p:sp>
        <p:nvSpPr>
          <p:cNvPr id="8" name="Footer Placeholder 7">
            <a:extLst>
              <a:ext uri="{FF2B5EF4-FFF2-40B4-BE49-F238E27FC236}">
                <a16:creationId xmlns:a16="http://schemas.microsoft.com/office/drawing/2014/main" id="{158D4537-A98F-4BFA-8562-8A1E4EA0B53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C605ABF-EAC5-498E-B9B2-A58D33C88B63}"/>
              </a:ext>
            </a:extLst>
          </p:cNvPr>
          <p:cNvSpPr>
            <a:spLocks noGrp="1"/>
          </p:cNvSpPr>
          <p:nvPr>
            <p:ph type="sldNum" sz="quarter" idx="12"/>
          </p:nvPr>
        </p:nvSpPr>
        <p:spPr/>
        <p:txBody>
          <a:bodyPr/>
          <a:lstStyle/>
          <a:p>
            <a:fld id="{EA35CD22-C5BC-4C8D-93A6-ABEF3474AEA2}" type="slidenum">
              <a:rPr lang="en-GB" smtClean="0"/>
              <a:t>‹#›</a:t>
            </a:fld>
            <a:endParaRPr lang="en-GB"/>
          </a:p>
        </p:txBody>
      </p:sp>
    </p:spTree>
    <p:extLst>
      <p:ext uri="{BB962C8B-B14F-4D97-AF65-F5344CB8AC3E}">
        <p14:creationId xmlns:p14="http://schemas.microsoft.com/office/powerpoint/2010/main" val="3093125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D31B-794C-48CD-9BEB-8106707B8B3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A5ACCDF-A884-4B4F-A1AD-246A987EA520}"/>
              </a:ext>
            </a:extLst>
          </p:cNvPr>
          <p:cNvSpPr>
            <a:spLocks noGrp="1"/>
          </p:cNvSpPr>
          <p:nvPr>
            <p:ph type="dt" sz="half" idx="10"/>
          </p:nvPr>
        </p:nvSpPr>
        <p:spPr/>
        <p:txBody>
          <a:bodyPr/>
          <a:lstStyle/>
          <a:p>
            <a:fld id="{0959700A-BDC8-4BAF-BF16-BBCB3C159311}" type="datetimeFigureOut">
              <a:rPr lang="en-GB" smtClean="0"/>
              <a:t>05/04/2020</a:t>
            </a:fld>
            <a:endParaRPr lang="en-GB"/>
          </a:p>
        </p:txBody>
      </p:sp>
      <p:sp>
        <p:nvSpPr>
          <p:cNvPr id="4" name="Footer Placeholder 3">
            <a:extLst>
              <a:ext uri="{FF2B5EF4-FFF2-40B4-BE49-F238E27FC236}">
                <a16:creationId xmlns:a16="http://schemas.microsoft.com/office/drawing/2014/main" id="{3EA4E295-FEDE-4435-904D-331071C1BB7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94FB9C-20C4-4D29-9A4C-08AD4B38F10F}"/>
              </a:ext>
            </a:extLst>
          </p:cNvPr>
          <p:cNvSpPr>
            <a:spLocks noGrp="1"/>
          </p:cNvSpPr>
          <p:nvPr>
            <p:ph type="sldNum" sz="quarter" idx="12"/>
          </p:nvPr>
        </p:nvSpPr>
        <p:spPr/>
        <p:txBody>
          <a:bodyPr/>
          <a:lstStyle/>
          <a:p>
            <a:fld id="{EA35CD22-C5BC-4C8D-93A6-ABEF3474AEA2}" type="slidenum">
              <a:rPr lang="en-GB" smtClean="0"/>
              <a:t>‹#›</a:t>
            </a:fld>
            <a:endParaRPr lang="en-GB"/>
          </a:p>
        </p:txBody>
      </p:sp>
    </p:spTree>
    <p:extLst>
      <p:ext uri="{BB962C8B-B14F-4D97-AF65-F5344CB8AC3E}">
        <p14:creationId xmlns:p14="http://schemas.microsoft.com/office/powerpoint/2010/main" val="2826285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0DF904-D9C0-400F-841A-5A8E691554AA}"/>
              </a:ext>
            </a:extLst>
          </p:cNvPr>
          <p:cNvSpPr>
            <a:spLocks noGrp="1"/>
          </p:cNvSpPr>
          <p:nvPr>
            <p:ph type="dt" sz="half" idx="10"/>
          </p:nvPr>
        </p:nvSpPr>
        <p:spPr/>
        <p:txBody>
          <a:bodyPr/>
          <a:lstStyle/>
          <a:p>
            <a:fld id="{0959700A-BDC8-4BAF-BF16-BBCB3C159311}" type="datetimeFigureOut">
              <a:rPr lang="en-GB" smtClean="0"/>
              <a:t>05/04/2020</a:t>
            </a:fld>
            <a:endParaRPr lang="en-GB"/>
          </a:p>
        </p:txBody>
      </p:sp>
      <p:sp>
        <p:nvSpPr>
          <p:cNvPr id="3" name="Footer Placeholder 2">
            <a:extLst>
              <a:ext uri="{FF2B5EF4-FFF2-40B4-BE49-F238E27FC236}">
                <a16:creationId xmlns:a16="http://schemas.microsoft.com/office/drawing/2014/main" id="{7DDCD3B9-A715-4EB7-AF0C-DAF0E90E53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96BEF6E-C7F6-4F37-AA0D-70B7DAAC5C0F}"/>
              </a:ext>
            </a:extLst>
          </p:cNvPr>
          <p:cNvSpPr>
            <a:spLocks noGrp="1"/>
          </p:cNvSpPr>
          <p:nvPr>
            <p:ph type="sldNum" sz="quarter" idx="12"/>
          </p:nvPr>
        </p:nvSpPr>
        <p:spPr/>
        <p:txBody>
          <a:bodyPr/>
          <a:lstStyle/>
          <a:p>
            <a:fld id="{EA35CD22-C5BC-4C8D-93A6-ABEF3474AEA2}" type="slidenum">
              <a:rPr lang="en-GB" smtClean="0"/>
              <a:t>‹#›</a:t>
            </a:fld>
            <a:endParaRPr lang="en-GB"/>
          </a:p>
        </p:txBody>
      </p:sp>
    </p:spTree>
    <p:extLst>
      <p:ext uri="{BB962C8B-B14F-4D97-AF65-F5344CB8AC3E}">
        <p14:creationId xmlns:p14="http://schemas.microsoft.com/office/powerpoint/2010/main" val="3761271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E7BCD-D093-4380-A0F3-E1A2C3DA39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33A70D0-FA7C-44E4-A1FA-3B7E5857D0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5DB6D07-43C7-48F8-B0E7-F80CD8365F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2D5314-FF16-4C6A-B248-54B5E0E1EAC8}"/>
              </a:ext>
            </a:extLst>
          </p:cNvPr>
          <p:cNvSpPr>
            <a:spLocks noGrp="1"/>
          </p:cNvSpPr>
          <p:nvPr>
            <p:ph type="dt" sz="half" idx="10"/>
          </p:nvPr>
        </p:nvSpPr>
        <p:spPr/>
        <p:txBody>
          <a:bodyPr/>
          <a:lstStyle/>
          <a:p>
            <a:fld id="{0959700A-BDC8-4BAF-BF16-BBCB3C159311}" type="datetimeFigureOut">
              <a:rPr lang="en-GB" smtClean="0"/>
              <a:t>05/04/2020</a:t>
            </a:fld>
            <a:endParaRPr lang="en-GB"/>
          </a:p>
        </p:txBody>
      </p:sp>
      <p:sp>
        <p:nvSpPr>
          <p:cNvPr id="6" name="Footer Placeholder 5">
            <a:extLst>
              <a:ext uri="{FF2B5EF4-FFF2-40B4-BE49-F238E27FC236}">
                <a16:creationId xmlns:a16="http://schemas.microsoft.com/office/drawing/2014/main" id="{E2854789-5B7A-4563-BB59-B4DAF8E672C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F21D160-72FD-4427-8271-6A683C120D79}"/>
              </a:ext>
            </a:extLst>
          </p:cNvPr>
          <p:cNvSpPr>
            <a:spLocks noGrp="1"/>
          </p:cNvSpPr>
          <p:nvPr>
            <p:ph type="sldNum" sz="quarter" idx="12"/>
          </p:nvPr>
        </p:nvSpPr>
        <p:spPr/>
        <p:txBody>
          <a:bodyPr/>
          <a:lstStyle/>
          <a:p>
            <a:fld id="{EA35CD22-C5BC-4C8D-93A6-ABEF3474AEA2}" type="slidenum">
              <a:rPr lang="en-GB" smtClean="0"/>
              <a:t>‹#›</a:t>
            </a:fld>
            <a:endParaRPr lang="en-GB"/>
          </a:p>
        </p:txBody>
      </p:sp>
    </p:spTree>
    <p:extLst>
      <p:ext uri="{BB962C8B-B14F-4D97-AF65-F5344CB8AC3E}">
        <p14:creationId xmlns:p14="http://schemas.microsoft.com/office/powerpoint/2010/main" val="1701568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BD99C-FD14-43EF-9B06-DB8DCF569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C21F864-A2C8-4761-BC3E-693B5F161E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6A20B8B-D96A-4674-B097-3DB7175800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2BC25B-2817-4E81-BB48-E4827060A9A4}"/>
              </a:ext>
            </a:extLst>
          </p:cNvPr>
          <p:cNvSpPr>
            <a:spLocks noGrp="1"/>
          </p:cNvSpPr>
          <p:nvPr>
            <p:ph type="dt" sz="half" idx="10"/>
          </p:nvPr>
        </p:nvSpPr>
        <p:spPr/>
        <p:txBody>
          <a:bodyPr/>
          <a:lstStyle/>
          <a:p>
            <a:fld id="{0959700A-BDC8-4BAF-BF16-BBCB3C159311}" type="datetimeFigureOut">
              <a:rPr lang="en-GB" smtClean="0"/>
              <a:t>05/04/2020</a:t>
            </a:fld>
            <a:endParaRPr lang="en-GB"/>
          </a:p>
        </p:txBody>
      </p:sp>
      <p:sp>
        <p:nvSpPr>
          <p:cNvPr id="6" name="Footer Placeholder 5">
            <a:extLst>
              <a:ext uri="{FF2B5EF4-FFF2-40B4-BE49-F238E27FC236}">
                <a16:creationId xmlns:a16="http://schemas.microsoft.com/office/drawing/2014/main" id="{6DC2D99F-A713-4C61-B3C1-23010A5BFC0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3C2D9D1-C97E-4B4E-BC4C-D3DF2E23B101}"/>
              </a:ext>
            </a:extLst>
          </p:cNvPr>
          <p:cNvSpPr>
            <a:spLocks noGrp="1"/>
          </p:cNvSpPr>
          <p:nvPr>
            <p:ph type="sldNum" sz="quarter" idx="12"/>
          </p:nvPr>
        </p:nvSpPr>
        <p:spPr/>
        <p:txBody>
          <a:bodyPr/>
          <a:lstStyle/>
          <a:p>
            <a:fld id="{EA35CD22-C5BC-4C8D-93A6-ABEF3474AEA2}" type="slidenum">
              <a:rPr lang="en-GB" smtClean="0"/>
              <a:t>‹#›</a:t>
            </a:fld>
            <a:endParaRPr lang="en-GB"/>
          </a:p>
        </p:txBody>
      </p:sp>
    </p:spTree>
    <p:extLst>
      <p:ext uri="{BB962C8B-B14F-4D97-AF65-F5344CB8AC3E}">
        <p14:creationId xmlns:p14="http://schemas.microsoft.com/office/powerpoint/2010/main" val="264932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365F2F-AC01-4E59-8B8D-F302E1CE5E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A47A946-A941-4CB8-9BB2-B7006B589A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2D98FAD-C3DB-44A3-84ED-977BB33F03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59700A-BDC8-4BAF-BF16-BBCB3C159311}" type="datetimeFigureOut">
              <a:rPr lang="en-GB" smtClean="0"/>
              <a:t>05/04/2020</a:t>
            </a:fld>
            <a:endParaRPr lang="en-GB"/>
          </a:p>
        </p:txBody>
      </p:sp>
      <p:sp>
        <p:nvSpPr>
          <p:cNvPr id="5" name="Footer Placeholder 4">
            <a:extLst>
              <a:ext uri="{FF2B5EF4-FFF2-40B4-BE49-F238E27FC236}">
                <a16:creationId xmlns:a16="http://schemas.microsoft.com/office/drawing/2014/main" id="{DA6F5DB0-4D75-4AE9-8D1D-CAB51BD199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BA0F7AF-6349-4CA4-9E50-BF9C4C5936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35CD22-C5BC-4C8D-93A6-ABEF3474AEA2}" type="slidenum">
              <a:rPr lang="en-GB" smtClean="0"/>
              <a:t>‹#›</a:t>
            </a:fld>
            <a:endParaRPr lang="en-GB"/>
          </a:p>
        </p:txBody>
      </p:sp>
    </p:spTree>
    <p:extLst>
      <p:ext uri="{BB962C8B-B14F-4D97-AF65-F5344CB8AC3E}">
        <p14:creationId xmlns:p14="http://schemas.microsoft.com/office/powerpoint/2010/main" val="13605650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1F319-18AA-41C6-BB0D-03395453F071}"/>
              </a:ext>
            </a:extLst>
          </p:cNvPr>
          <p:cNvSpPr>
            <a:spLocks noGrp="1"/>
          </p:cNvSpPr>
          <p:nvPr>
            <p:ph type="ctrTitle"/>
          </p:nvPr>
        </p:nvSpPr>
        <p:spPr/>
        <p:txBody>
          <a:bodyPr/>
          <a:lstStyle/>
          <a:p>
            <a:r>
              <a:rPr lang="en-US" dirty="0"/>
              <a:t>Battle of Neighborhood</a:t>
            </a:r>
            <a:endParaRPr lang="en-GB" dirty="0"/>
          </a:p>
        </p:txBody>
      </p:sp>
      <p:sp>
        <p:nvSpPr>
          <p:cNvPr id="3" name="Subtitle 2">
            <a:extLst>
              <a:ext uri="{FF2B5EF4-FFF2-40B4-BE49-F238E27FC236}">
                <a16:creationId xmlns:a16="http://schemas.microsoft.com/office/drawing/2014/main" id="{186B7419-61C4-4B5D-A9B4-DFD764AE4B12}"/>
              </a:ext>
            </a:extLst>
          </p:cNvPr>
          <p:cNvSpPr>
            <a:spLocks noGrp="1"/>
          </p:cNvSpPr>
          <p:nvPr>
            <p:ph type="subTitle" idx="1"/>
          </p:nvPr>
        </p:nvSpPr>
        <p:spPr/>
        <p:txBody>
          <a:bodyPr/>
          <a:lstStyle/>
          <a:p>
            <a:r>
              <a:rPr lang="en-US" dirty="0"/>
              <a:t>Identifying best neighborhoods for inward migration to New York and London</a:t>
            </a:r>
            <a:endParaRPr lang="en-GB" dirty="0"/>
          </a:p>
        </p:txBody>
      </p:sp>
    </p:spTree>
    <p:extLst>
      <p:ext uri="{BB962C8B-B14F-4D97-AF65-F5344CB8AC3E}">
        <p14:creationId xmlns:p14="http://schemas.microsoft.com/office/powerpoint/2010/main" val="248535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95B1FC-7FBC-4DD5-94F1-10304B1F474D}"/>
              </a:ext>
            </a:extLst>
          </p:cNvPr>
          <p:cNvPicPr/>
          <p:nvPr/>
        </p:nvPicPr>
        <p:blipFill rotWithShape="1">
          <a:blip r:embed="rId2"/>
          <a:srcRect t="9091" r="18787" b="-1"/>
          <a:stretch/>
        </p:blipFill>
        <p:spPr>
          <a:xfrm>
            <a:off x="20" y="10"/>
            <a:ext cx="12191980" cy="6857990"/>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38A206-F3DD-478B-8516-40D1FB8CADCC}"/>
              </a:ext>
            </a:extLst>
          </p:cNvPr>
          <p:cNvSpPr>
            <a:spLocks noGrp="1"/>
          </p:cNvSpPr>
          <p:nvPr>
            <p:ph type="title"/>
          </p:nvPr>
        </p:nvSpPr>
        <p:spPr>
          <a:xfrm>
            <a:off x="750242" y="632990"/>
            <a:ext cx="4062643" cy="1043409"/>
          </a:xfrm>
        </p:spPr>
        <p:txBody>
          <a:bodyPr vert="horz" lIns="91440" tIns="45720" rIns="91440" bIns="45720" rtlCol="0" anchor="ctr">
            <a:normAutofit/>
          </a:bodyPr>
          <a:lstStyle/>
          <a:p>
            <a:r>
              <a:rPr lang="en-US" sz="3600"/>
              <a:t>K-means Clustering </a:t>
            </a:r>
          </a:p>
        </p:txBody>
      </p:sp>
      <p:sp>
        <p:nvSpPr>
          <p:cNvPr id="6" name="Rectangle: Rounded Corners 5">
            <a:extLst>
              <a:ext uri="{FF2B5EF4-FFF2-40B4-BE49-F238E27FC236}">
                <a16:creationId xmlns:a16="http://schemas.microsoft.com/office/drawing/2014/main" id="{5C321847-A370-4277-9480-2EA11485306C}"/>
              </a:ext>
            </a:extLst>
          </p:cNvPr>
          <p:cNvSpPr/>
          <p:nvPr/>
        </p:nvSpPr>
        <p:spPr>
          <a:xfrm>
            <a:off x="520242" y="1774372"/>
            <a:ext cx="4062642" cy="2754086"/>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b="1" dirty="0">
                <a:solidFill>
                  <a:schemeClr val="tx1"/>
                </a:solidFill>
              </a:rPr>
              <a:t>Foursquare API </a:t>
            </a:r>
            <a:r>
              <a:rPr lang="en-US" b="1" dirty="0">
                <a:solidFill>
                  <a:srgbClr val="FF0000"/>
                </a:solidFill>
              </a:rPr>
              <a:t>Search</a:t>
            </a:r>
            <a:r>
              <a:rPr lang="en-US" b="1" dirty="0">
                <a:solidFill>
                  <a:schemeClr val="tx1"/>
                </a:solidFill>
              </a:rPr>
              <a:t> Query</a:t>
            </a:r>
          </a:p>
          <a:p>
            <a:pPr indent="-228600">
              <a:lnSpc>
                <a:spcPct val="90000"/>
              </a:lnSpc>
              <a:spcAft>
                <a:spcPts val="600"/>
              </a:spcAft>
              <a:buFont typeface="Arial" panose="020B0604020202020204" pitchFamily="34" charset="0"/>
              <a:buChar char="•"/>
            </a:pPr>
            <a:r>
              <a:rPr lang="en-US" b="1" dirty="0">
                <a:solidFill>
                  <a:schemeClr val="tx1"/>
                </a:solidFill>
              </a:rPr>
              <a:t>We used k-means clustering to develop 5 clusters from the </a:t>
            </a:r>
            <a:r>
              <a:rPr lang="en-US" b="1" dirty="0" err="1">
                <a:solidFill>
                  <a:schemeClr val="tx1"/>
                </a:solidFill>
              </a:rPr>
              <a:t>neighbourhood</a:t>
            </a:r>
            <a:r>
              <a:rPr lang="en-US" b="1" dirty="0">
                <a:solidFill>
                  <a:schemeClr val="tx1"/>
                </a:solidFill>
              </a:rPr>
              <a:t> data we have. The result was then visualized on Folium maps.</a:t>
            </a:r>
          </a:p>
        </p:txBody>
      </p:sp>
    </p:spTree>
    <p:extLst>
      <p:ext uri="{BB962C8B-B14F-4D97-AF65-F5344CB8AC3E}">
        <p14:creationId xmlns:p14="http://schemas.microsoft.com/office/powerpoint/2010/main" val="3639640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25524D-84E2-4635-95EB-651023D8F04A}"/>
              </a:ext>
            </a:extLst>
          </p:cNvPr>
          <p:cNvPicPr>
            <a:picLocks noChangeAspect="1"/>
          </p:cNvPicPr>
          <p:nvPr/>
        </p:nvPicPr>
        <p:blipFill>
          <a:blip r:embed="rId2"/>
          <a:stretch>
            <a:fillRect/>
          </a:stretch>
        </p:blipFill>
        <p:spPr>
          <a:xfrm>
            <a:off x="414402" y="1095805"/>
            <a:ext cx="11363195" cy="4666390"/>
          </a:xfrm>
          <a:prstGeom prst="rect">
            <a:avLst/>
          </a:prstGeom>
        </p:spPr>
      </p:pic>
    </p:spTree>
    <p:extLst>
      <p:ext uri="{BB962C8B-B14F-4D97-AF65-F5344CB8AC3E}">
        <p14:creationId xmlns:p14="http://schemas.microsoft.com/office/powerpoint/2010/main" val="3465927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piece of paper&#10;&#10;Description automatically generated">
            <a:extLst>
              <a:ext uri="{FF2B5EF4-FFF2-40B4-BE49-F238E27FC236}">
                <a16:creationId xmlns:a16="http://schemas.microsoft.com/office/drawing/2014/main" id="{B87F659B-EB62-48E3-BAAF-3C7C6F0589FF}"/>
              </a:ext>
            </a:extLst>
          </p:cNvPr>
          <p:cNvPicPr/>
          <p:nvPr/>
        </p:nvPicPr>
        <p:blipFill>
          <a:blip r:embed="rId2">
            <a:extLst>
              <a:ext uri="{28A0092B-C50C-407E-A947-70E740481C1C}">
                <a14:useLocalDpi xmlns:a14="http://schemas.microsoft.com/office/drawing/2010/main" val="0"/>
              </a:ext>
            </a:extLst>
          </a:blip>
          <a:stretch>
            <a:fillRect/>
          </a:stretch>
        </p:blipFill>
        <p:spPr>
          <a:xfrm>
            <a:off x="182880" y="98474"/>
            <a:ext cx="6203852" cy="6414868"/>
          </a:xfrm>
          <a:prstGeom prst="rect">
            <a:avLst/>
          </a:prstGeom>
        </p:spPr>
      </p:pic>
      <p:sp>
        <p:nvSpPr>
          <p:cNvPr id="4" name="Rectangle: Rounded Corners 3">
            <a:extLst>
              <a:ext uri="{FF2B5EF4-FFF2-40B4-BE49-F238E27FC236}">
                <a16:creationId xmlns:a16="http://schemas.microsoft.com/office/drawing/2014/main" id="{7D60F076-8DD9-40A2-9A1A-1B629CA6258C}"/>
              </a:ext>
            </a:extLst>
          </p:cNvPr>
          <p:cNvSpPr/>
          <p:nvPr/>
        </p:nvSpPr>
        <p:spPr>
          <a:xfrm>
            <a:off x="6915632" y="1622096"/>
            <a:ext cx="4778477" cy="336762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The primary criteria for our target audience is the availability of residential Accommodations. This criteria is best met in this cluster. Furthermore, all secondary criteria are also me. </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We will use Cluster 1 in further analysis to identify neighborhoods suitable for the target audience.</a:t>
            </a:r>
            <a:endParaRPr lang="en-GB"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4430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BEDB-BEB4-4909-9A46-8ADBEDA83031}"/>
              </a:ext>
            </a:extLst>
          </p:cNvPr>
          <p:cNvSpPr>
            <a:spLocks noGrp="1"/>
          </p:cNvSpPr>
          <p:nvPr>
            <p:ph type="title"/>
          </p:nvPr>
        </p:nvSpPr>
        <p:spPr/>
        <p:txBody>
          <a:bodyPr/>
          <a:lstStyle/>
          <a:p>
            <a:r>
              <a:rPr lang="en-US" dirty="0"/>
              <a:t>Analysis of London</a:t>
            </a:r>
            <a:endParaRPr lang="en-GB" dirty="0"/>
          </a:p>
        </p:txBody>
      </p:sp>
      <p:sp>
        <p:nvSpPr>
          <p:cNvPr id="3" name="Text Placeholder 2">
            <a:extLst>
              <a:ext uri="{FF2B5EF4-FFF2-40B4-BE49-F238E27FC236}">
                <a16:creationId xmlns:a16="http://schemas.microsoft.com/office/drawing/2014/main" id="{0B742D37-A298-4F86-8A4D-644CE59E61ED}"/>
              </a:ext>
            </a:extLst>
          </p:cNvPr>
          <p:cNvSpPr>
            <a:spLocks noGrp="1"/>
          </p:cNvSpPr>
          <p:nvPr>
            <p:ph type="body" idx="1"/>
          </p:nvPr>
        </p:nvSpPr>
        <p:spPr/>
        <p:txBody>
          <a:bodyPr/>
          <a:lstStyle/>
          <a:p>
            <a:r>
              <a:rPr lang="en-US" dirty="0"/>
              <a:t>Neighborhood in City of London &amp; City of Westminster</a:t>
            </a:r>
            <a:endParaRPr lang="en-GB" dirty="0"/>
          </a:p>
        </p:txBody>
      </p:sp>
    </p:spTree>
    <p:extLst>
      <p:ext uri="{BB962C8B-B14F-4D97-AF65-F5344CB8AC3E}">
        <p14:creationId xmlns:p14="http://schemas.microsoft.com/office/powerpoint/2010/main" val="2261451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594DE3-692F-4C24-B56D-E18AACFEEE55}"/>
              </a:ext>
            </a:extLst>
          </p:cNvPr>
          <p:cNvSpPr/>
          <p:nvPr/>
        </p:nvSpPr>
        <p:spPr>
          <a:xfrm>
            <a:off x="6256865" y="3980895"/>
            <a:ext cx="5291667" cy="528061"/>
          </a:xfrm>
          <a:prstGeom prst="rect">
            <a:avLst/>
          </a:prstGeom>
          <a:solidFill>
            <a:srgbClr val="000000">
              <a:alpha val="50000"/>
            </a:srgbClr>
          </a:solidFill>
          <a:ln>
            <a:noFill/>
          </a:ln>
        </p:spPr>
        <p:txBody>
          <a:bodyPr wrap="square">
            <a:normAutofit/>
          </a:bodyPr>
          <a:lstStyle/>
          <a:p>
            <a:pPr algn="ctr">
              <a:lnSpc>
                <a:spcPct val="90000"/>
              </a:lnSpc>
              <a:spcAft>
                <a:spcPts val="600"/>
              </a:spcAft>
            </a:pPr>
            <a:r>
              <a:rPr lang="en-US" sz="1200" dirty="0">
                <a:solidFill>
                  <a:srgbClr val="FFFFFF"/>
                </a:solidFill>
              </a:rPr>
              <a:t> A total of 59 neighborhoods were identified within the boroughs of the City of London and the City of Westminster</a:t>
            </a:r>
          </a:p>
          <a:p>
            <a:pPr algn="ctr">
              <a:lnSpc>
                <a:spcPct val="90000"/>
              </a:lnSpc>
              <a:spcAft>
                <a:spcPts val="600"/>
              </a:spcAft>
            </a:pPr>
            <a:endParaRPr lang="en-GB" sz="1200" dirty="0">
              <a:solidFill>
                <a:srgbClr val="FFFFFF"/>
              </a:solidFill>
            </a:endParaRPr>
          </a:p>
        </p:txBody>
      </p:sp>
      <p:sp>
        <p:nvSpPr>
          <p:cNvPr id="7" name="Rectangle 6">
            <a:extLst>
              <a:ext uri="{FF2B5EF4-FFF2-40B4-BE49-F238E27FC236}">
                <a16:creationId xmlns:a16="http://schemas.microsoft.com/office/drawing/2014/main" id="{374BAF7D-1C81-45FD-9FAE-86FE8D37E18F}"/>
              </a:ext>
            </a:extLst>
          </p:cNvPr>
          <p:cNvSpPr/>
          <p:nvPr/>
        </p:nvSpPr>
        <p:spPr>
          <a:xfrm>
            <a:off x="644705" y="3980895"/>
            <a:ext cx="5291666" cy="528061"/>
          </a:xfrm>
          <a:prstGeom prst="rect">
            <a:avLst/>
          </a:prstGeom>
          <a:solidFill>
            <a:srgbClr val="000000">
              <a:alpha val="50000"/>
            </a:srgbClr>
          </a:solidFill>
          <a:ln>
            <a:noFill/>
          </a:ln>
        </p:spPr>
        <p:txBody>
          <a:bodyPr wrap="square">
            <a:normAutofit/>
          </a:bodyPr>
          <a:lstStyle/>
          <a:p>
            <a:pPr algn="ctr">
              <a:lnSpc>
                <a:spcPct val="90000"/>
              </a:lnSpc>
              <a:spcAft>
                <a:spcPts val="600"/>
              </a:spcAft>
            </a:pPr>
            <a:r>
              <a:rPr lang="en-US" sz="1200" dirty="0">
                <a:solidFill>
                  <a:srgbClr val="FFFFFF"/>
                </a:solidFill>
              </a:rPr>
              <a:t>London has 33 boroughs</a:t>
            </a:r>
            <a:r>
              <a:rPr lang="en-US" sz="1200" dirty="0">
                <a:latin typeface="Calibri" panose="020F0502020204030204" pitchFamily="34" charset="0"/>
                <a:ea typeface="Calibri" panose="020F0502020204030204" pitchFamily="34" charset="0"/>
                <a:cs typeface="Times New Roman" panose="02020603050405020304" pitchFamily="18" charset="0"/>
              </a:rPr>
              <a:t> </a:t>
            </a:r>
            <a:endParaRPr lang="en-GB" sz="1200" dirty="0"/>
          </a:p>
          <a:p>
            <a:pPr algn="ctr">
              <a:lnSpc>
                <a:spcPct val="90000"/>
              </a:lnSpc>
              <a:spcAft>
                <a:spcPts val="600"/>
              </a:spcAft>
            </a:pPr>
            <a:endParaRPr lang="en-GB" sz="1000" dirty="0">
              <a:solidFill>
                <a:srgbClr val="FFFFFF"/>
              </a:solidFill>
            </a:endParaRPr>
          </a:p>
        </p:txBody>
      </p:sp>
      <p:sp>
        <p:nvSpPr>
          <p:cNvPr id="8" name="Rectangle 7">
            <a:extLst>
              <a:ext uri="{FF2B5EF4-FFF2-40B4-BE49-F238E27FC236}">
                <a16:creationId xmlns:a16="http://schemas.microsoft.com/office/drawing/2014/main" id="{B634B521-55C9-4497-9642-2EE3CEAF0AA3}"/>
              </a:ext>
            </a:extLst>
          </p:cNvPr>
          <p:cNvSpPr/>
          <p:nvPr/>
        </p:nvSpPr>
        <p:spPr>
          <a:xfrm>
            <a:off x="1895491" y="5015592"/>
            <a:ext cx="9119511" cy="671915"/>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Foursquare API Explore was used to get recommended venues within 500 meters of the neighborhood latitude and longitude information with us.</a:t>
            </a:r>
          </a:p>
        </p:txBody>
      </p:sp>
      <p:pic>
        <p:nvPicPr>
          <p:cNvPr id="10" name="Picture 9">
            <a:extLst>
              <a:ext uri="{FF2B5EF4-FFF2-40B4-BE49-F238E27FC236}">
                <a16:creationId xmlns:a16="http://schemas.microsoft.com/office/drawing/2014/main" id="{B9B0B3D4-D4B1-4AA2-96A1-14CA2CDBFCFE}"/>
              </a:ext>
            </a:extLst>
          </p:cNvPr>
          <p:cNvPicPr/>
          <p:nvPr/>
        </p:nvPicPr>
        <p:blipFill>
          <a:blip r:embed="rId2"/>
          <a:stretch>
            <a:fillRect/>
          </a:stretch>
        </p:blipFill>
        <p:spPr>
          <a:xfrm>
            <a:off x="643467" y="1459701"/>
            <a:ext cx="5294142" cy="2521194"/>
          </a:xfrm>
          <a:prstGeom prst="rect">
            <a:avLst/>
          </a:prstGeom>
        </p:spPr>
      </p:pic>
      <p:pic>
        <p:nvPicPr>
          <p:cNvPr id="12" name="Picture 11">
            <a:extLst>
              <a:ext uri="{FF2B5EF4-FFF2-40B4-BE49-F238E27FC236}">
                <a16:creationId xmlns:a16="http://schemas.microsoft.com/office/drawing/2014/main" id="{402D83C6-B157-498B-A514-FC2946DF82B3}"/>
              </a:ext>
            </a:extLst>
          </p:cNvPr>
          <p:cNvPicPr/>
          <p:nvPr/>
        </p:nvPicPr>
        <p:blipFill>
          <a:blip r:embed="rId3"/>
          <a:stretch>
            <a:fillRect/>
          </a:stretch>
        </p:blipFill>
        <p:spPr>
          <a:xfrm>
            <a:off x="6255627" y="1456353"/>
            <a:ext cx="5294142" cy="2524542"/>
          </a:xfrm>
          <a:prstGeom prst="rect">
            <a:avLst/>
          </a:prstGeom>
        </p:spPr>
      </p:pic>
    </p:spTree>
    <p:extLst>
      <p:ext uri="{BB962C8B-B14F-4D97-AF65-F5344CB8AC3E}">
        <p14:creationId xmlns:p14="http://schemas.microsoft.com/office/powerpoint/2010/main" val="2389659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FE1475F-89B9-43B1-8228-07CE411CF45B}"/>
              </a:ext>
            </a:extLst>
          </p:cNvPr>
          <p:cNvPicPr/>
          <p:nvPr/>
        </p:nvPicPr>
        <p:blipFill rotWithShape="1">
          <a:blip r:embed="rId2"/>
          <a:srcRect t="2634" r="17981" b="6458"/>
          <a:stretch/>
        </p:blipFill>
        <p:spPr>
          <a:xfrm>
            <a:off x="20" y="10"/>
            <a:ext cx="12191980" cy="6857990"/>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38A206-F3DD-478B-8516-40D1FB8CADCC}"/>
              </a:ext>
            </a:extLst>
          </p:cNvPr>
          <p:cNvSpPr>
            <a:spLocks noGrp="1"/>
          </p:cNvSpPr>
          <p:nvPr>
            <p:ph type="title"/>
          </p:nvPr>
        </p:nvSpPr>
        <p:spPr>
          <a:xfrm>
            <a:off x="750242" y="632990"/>
            <a:ext cx="4062643" cy="1043409"/>
          </a:xfrm>
        </p:spPr>
        <p:txBody>
          <a:bodyPr vert="horz" lIns="91440" tIns="45720" rIns="91440" bIns="45720" rtlCol="0" anchor="ctr">
            <a:normAutofit/>
          </a:bodyPr>
          <a:lstStyle/>
          <a:p>
            <a:r>
              <a:rPr lang="en-US" sz="3600"/>
              <a:t>K-means Clustering </a:t>
            </a:r>
          </a:p>
        </p:txBody>
      </p:sp>
      <p:sp>
        <p:nvSpPr>
          <p:cNvPr id="6" name="Rectangle: Rounded Corners 5">
            <a:extLst>
              <a:ext uri="{FF2B5EF4-FFF2-40B4-BE49-F238E27FC236}">
                <a16:creationId xmlns:a16="http://schemas.microsoft.com/office/drawing/2014/main" id="{5C321847-A370-4277-9480-2EA11485306C}"/>
              </a:ext>
            </a:extLst>
          </p:cNvPr>
          <p:cNvSpPr/>
          <p:nvPr/>
        </p:nvSpPr>
        <p:spPr>
          <a:xfrm>
            <a:off x="520242" y="1774372"/>
            <a:ext cx="4062642" cy="2754086"/>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b="1" dirty="0">
                <a:solidFill>
                  <a:schemeClr val="tx1"/>
                </a:solidFill>
              </a:rPr>
              <a:t>Foursquare API </a:t>
            </a:r>
            <a:r>
              <a:rPr lang="en-US" b="1" dirty="0">
                <a:solidFill>
                  <a:srgbClr val="00B050"/>
                </a:solidFill>
              </a:rPr>
              <a:t>Explore</a:t>
            </a:r>
            <a:r>
              <a:rPr lang="en-US" b="1" dirty="0">
                <a:solidFill>
                  <a:schemeClr val="tx1"/>
                </a:solidFill>
              </a:rPr>
              <a:t> Query</a:t>
            </a:r>
          </a:p>
          <a:p>
            <a:pPr indent="-228600">
              <a:lnSpc>
                <a:spcPct val="90000"/>
              </a:lnSpc>
              <a:spcAft>
                <a:spcPts val="600"/>
              </a:spcAft>
              <a:buFont typeface="Arial" panose="020B0604020202020204" pitchFamily="34" charset="0"/>
              <a:buChar char="•"/>
            </a:pPr>
            <a:r>
              <a:rPr lang="en-US" b="1" dirty="0">
                <a:solidFill>
                  <a:schemeClr val="tx1"/>
                </a:solidFill>
              </a:rPr>
              <a:t>We used k-means clustering to develop 5 clusters from the </a:t>
            </a:r>
            <a:r>
              <a:rPr lang="en-US" b="1" dirty="0" err="1">
                <a:solidFill>
                  <a:schemeClr val="tx1"/>
                </a:solidFill>
              </a:rPr>
              <a:t>neighbourhood</a:t>
            </a:r>
            <a:r>
              <a:rPr lang="en-US" b="1" dirty="0">
                <a:solidFill>
                  <a:schemeClr val="tx1"/>
                </a:solidFill>
              </a:rPr>
              <a:t> data we have. The result was then visualized on Folium maps.</a:t>
            </a:r>
          </a:p>
        </p:txBody>
      </p:sp>
    </p:spTree>
    <p:extLst>
      <p:ext uri="{BB962C8B-B14F-4D97-AF65-F5344CB8AC3E}">
        <p14:creationId xmlns:p14="http://schemas.microsoft.com/office/powerpoint/2010/main" val="1978593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5DE4E2-D598-4BC7-A899-DF12D67A1192}"/>
              </a:ext>
            </a:extLst>
          </p:cNvPr>
          <p:cNvPicPr>
            <a:picLocks noChangeAspect="1"/>
          </p:cNvPicPr>
          <p:nvPr/>
        </p:nvPicPr>
        <p:blipFill>
          <a:blip r:embed="rId2"/>
          <a:stretch>
            <a:fillRect/>
          </a:stretch>
        </p:blipFill>
        <p:spPr>
          <a:xfrm>
            <a:off x="759655" y="430995"/>
            <a:ext cx="5613010" cy="6114985"/>
          </a:xfrm>
          <a:prstGeom prst="rect">
            <a:avLst/>
          </a:prstGeom>
        </p:spPr>
      </p:pic>
      <p:sp>
        <p:nvSpPr>
          <p:cNvPr id="3" name="Rectangle: Rounded Corners 2">
            <a:extLst>
              <a:ext uri="{FF2B5EF4-FFF2-40B4-BE49-F238E27FC236}">
                <a16:creationId xmlns:a16="http://schemas.microsoft.com/office/drawing/2014/main" id="{2044AF1B-4F40-4CF1-A152-183163B9096E}"/>
              </a:ext>
            </a:extLst>
          </p:cNvPr>
          <p:cNvSpPr/>
          <p:nvPr/>
        </p:nvSpPr>
        <p:spPr>
          <a:xfrm>
            <a:off x="7605933" y="2623324"/>
            <a:ext cx="3826412" cy="173032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As the largest cluster, we would use Cluster 5 as the first cluster for intersection with the cluster from the search clusters.</a:t>
            </a:r>
            <a:endParaRPr lang="en-GB"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45980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ED33A-EB35-4A71-BBC7-F3BB04C3D65F}"/>
              </a:ext>
            </a:extLst>
          </p:cNvPr>
          <p:cNvPicPr/>
          <p:nvPr/>
        </p:nvPicPr>
        <p:blipFill rotWithShape="1">
          <a:blip r:embed="rId2"/>
          <a:srcRect t="6638" r="18383" b="2452"/>
          <a:stretch/>
        </p:blipFill>
        <p:spPr>
          <a:xfrm>
            <a:off x="20" y="10"/>
            <a:ext cx="12191980" cy="6857990"/>
          </a:xfrm>
          <a:prstGeom prst="rect">
            <a:avLst/>
          </a:prstGeom>
        </p:spPr>
      </p:pic>
      <p:sp>
        <p:nvSpPr>
          <p:cNvPr id="12" name="Freeform: Shape 11">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38A206-F3DD-478B-8516-40D1FB8CADCC}"/>
              </a:ext>
            </a:extLst>
          </p:cNvPr>
          <p:cNvSpPr>
            <a:spLocks noGrp="1"/>
          </p:cNvSpPr>
          <p:nvPr>
            <p:ph type="title"/>
          </p:nvPr>
        </p:nvSpPr>
        <p:spPr>
          <a:xfrm>
            <a:off x="750242" y="632990"/>
            <a:ext cx="4062643" cy="1043409"/>
          </a:xfrm>
        </p:spPr>
        <p:txBody>
          <a:bodyPr vert="horz" lIns="91440" tIns="45720" rIns="91440" bIns="45720" rtlCol="0" anchor="ctr">
            <a:normAutofit/>
          </a:bodyPr>
          <a:lstStyle/>
          <a:p>
            <a:r>
              <a:rPr lang="en-US" sz="3600"/>
              <a:t>K-means Clustering </a:t>
            </a:r>
          </a:p>
        </p:txBody>
      </p:sp>
      <p:sp>
        <p:nvSpPr>
          <p:cNvPr id="6" name="Rectangle: Rounded Corners 5">
            <a:extLst>
              <a:ext uri="{FF2B5EF4-FFF2-40B4-BE49-F238E27FC236}">
                <a16:creationId xmlns:a16="http://schemas.microsoft.com/office/drawing/2014/main" id="{5C321847-A370-4277-9480-2EA11485306C}"/>
              </a:ext>
            </a:extLst>
          </p:cNvPr>
          <p:cNvSpPr/>
          <p:nvPr/>
        </p:nvSpPr>
        <p:spPr>
          <a:xfrm>
            <a:off x="520242" y="1774372"/>
            <a:ext cx="4062642" cy="2754086"/>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b="1" dirty="0">
                <a:solidFill>
                  <a:schemeClr val="tx1"/>
                </a:solidFill>
              </a:rPr>
              <a:t>Foursquare API </a:t>
            </a:r>
            <a:r>
              <a:rPr lang="en-US" b="1" dirty="0">
                <a:solidFill>
                  <a:srgbClr val="FF0000"/>
                </a:solidFill>
              </a:rPr>
              <a:t>Search</a:t>
            </a:r>
            <a:r>
              <a:rPr lang="en-US" b="1" dirty="0">
                <a:solidFill>
                  <a:schemeClr val="tx1"/>
                </a:solidFill>
              </a:rPr>
              <a:t> Query</a:t>
            </a:r>
          </a:p>
          <a:p>
            <a:pPr indent="-228600">
              <a:lnSpc>
                <a:spcPct val="90000"/>
              </a:lnSpc>
              <a:spcAft>
                <a:spcPts val="600"/>
              </a:spcAft>
              <a:buFont typeface="Arial" panose="020B0604020202020204" pitchFamily="34" charset="0"/>
              <a:buChar char="•"/>
            </a:pPr>
            <a:r>
              <a:rPr lang="en-US" b="1" dirty="0">
                <a:solidFill>
                  <a:schemeClr val="tx1"/>
                </a:solidFill>
              </a:rPr>
              <a:t>We used k-means clustering to develop 5 clusters from the </a:t>
            </a:r>
            <a:r>
              <a:rPr lang="en-US" b="1" dirty="0" err="1">
                <a:solidFill>
                  <a:schemeClr val="tx1"/>
                </a:solidFill>
              </a:rPr>
              <a:t>neighbourhood</a:t>
            </a:r>
            <a:r>
              <a:rPr lang="en-US" b="1" dirty="0">
                <a:solidFill>
                  <a:schemeClr val="tx1"/>
                </a:solidFill>
              </a:rPr>
              <a:t> data we have. The result was then visualized on Folium maps.</a:t>
            </a:r>
          </a:p>
        </p:txBody>
      </p:sp>
    </p:spTree>
    <p:extLst>
      <p:ext uri="{BB962C8B-B14F-4D97-AF65-F5344CB8AC3E}">
        <p14:creationId xmlns:p14="http://schemas.microsoft.com/office/powerpoint/2010/main" val="2658506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8E2225-7306-4206-8A4C-865674F60B05}"/>
              </a:ext>
            </a:extLst>
          </p:cNvPr>
          <p:cNvPicPr>
            <a:picLocks noChangeAspect="1"/>
          </p:cNvPicPr>
          <p:nvPr/>
        </p:nvPicPr>
        <p:blipFill>
          <a:blip r:embed="rId2"/>
          <a:stretch>
            <a:fillRect/>
          </a:stretch>
        </p:blipFill>
        <p:spPr>
          <a:xfrm>
            <a:off x="268066" y="191401"/>
            <a:ext cx="5827934" cy="6426478"/>
          </a:xfrm>
          <a:prstGeom prst="rect">
            <a:avLst/>
          </a:prstGeom>
        </p:spPr>
      </p:pic>
      <p:sp>
        <p:nvSpPr>
          <p:cNvPr id="3" name="Rectangle: Rounded Corners 2">
            <a:extLst>
              <a:ext uri="{FF2B5EF4-FFF2-40B4-BE49-F238E27FC236}">
                <a16:creationId xmlns:a16="http://schemas.microsoft.com/office/drawing/2014/main" id="{47413177-1690-47B1-B5E2-EFCAD9F1C20B}"/>
              </a:ext>
            </a:extLst>
          </p:cNvPr>
          <p:cNvSpPr/>
          <p:nvPr/>
        </p:nvSpPr>
        <p:spPr>
          <a:xfrm>
            <a:off x="7605933" y="2623324"/>
            <a:ext cx="3826412" cy="173032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Both Cluster 1 &amp; 2 are equal size so we will have to evaluate both Clusters to before deciding which Cluster to consider</a:t>
            </a:r>
            <a:endParaRPr lang="en-GB"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13457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piece of paper&#10;&#10;Description automatically generated">
            <a:extLst>
              <a:ext uri="{FF2B5EF4-FFF2-40B4-BE49-F238E27FC236}">
                <a16:creationId xmlns:a16="http://schemas.microsoft.com/office/drawing/2014/main" id="{23772B65-2457-4608-B7A0-8A15FA5FCFDF}"/>
              </a:ext>
            </a:extLst>
          </p:cNvPr>
          <p:cNvPicPr/>
          <p:nvPr/>
        </p:nvPicPr>
        <p:blipFill>
          <a:blip r:embed="rId2">
            <a:extLst>
              <a:ext uri="{28A0092B-C50C-407E-A947-70E740481C1C}">
                <a14:useLocalDpi xmlns:a14="http://schemas.microsoft.com/office/drawing/2010/main" val="0"/>
              </a:ext>
            </a:extLst>
          </a:blip>
          <a:stretch>
            <a:fillRect/>
          </a:stretch>
        </p:blipFill>
        <p:spPr>
          <a:xfrm>
            <a:off x="1" y="450166"/>
            <a:ext cx="4304714" cy="5835042"/>
          </a:xfrm>
          <a:prstGeom prst="rect">
            <a:avLst/>
          </a:prstGeom>
        </p:spPr>
      </p:pic>
      <p:pic>
        <p:nvPicPr>
          <p:cNvPr id="3" name="Picture 2" descr="A close up of a piece of paper&#10;&#10;Description automatically generated">
            <a:extLst>
              <a:ext uri="{FF2B5EF4-FFF2-40B4-BE49-F238E27FC236}">
                <a16:creationId xmlns:a16="http://schemas.microsoft.com/office/drawing/2014/main" id="{8E9DD7CB-2A3D-4E04-B506-17BC71FF9876}"/>
              </a:ext>
            </a:extLst>
          </p:cNvPr>
          <p:cNvPicPr/>
          <p:nvPr/>
        </p:nvPicPr>
        <p:blipFill>
          <a:blip r:embed="rId3">
            <a:extLst>
              <a:ext uri="{28A0092B-C50C-407E-A947-70E740481C1C}">
                <a14:useLocalDpi xmlns:a14="http://schemas.microsoft.com/office/drawing/2010/main" val="0"/>
              </a:ext>
            </a:extLst>
          </a:blip>
          <a:stretch>
            <a:fillRect/>
          </a:stretch>
        </p:blipFill>
        <p:spPr>
          <a:xfrm>
            <a:off x="7582486" y="337625"/>
            <a:ext cx="4304713" cy="5954933"/>
          </a:xfrm>
          <a:prstGeom prst="rect">
            <a:avLst/>
          </a:prstGeom>
        </p:spPr>
      </p:pic>
      <p:sp>
        <p:nvSpPr>
          <p:cNvPr id="4" name="TextBox 3">
            <a:extLst>
              <a:ext uri="{FF2B5EF4-FFF2-40B4-BE49-F238E27FC236}">
                <a16:creationId xmlns:a16="http://schemas.microsoft.com/office/drawing/2014/main" id="{B1F5462B-36AB-424E-B9C8-CF5E8496D9F8}"/>
              </a:ext>
            </a:extLst>
          </p:cNvPr>
          <p:cNvSpPr txBox="1"/>
          <p:nvPr/>
        </p:nvSpPr>
        <p:spPr>
          <a:xfrm>
            <a:off x="2307102" y="6292558"/>
            <a:ext cx="1181686" cy="369332"/>
          </a:xfrm>
          <a:prstGeom prst="rect">
            <a:avLst/>
          </a:prstGeom>
          <a:noFill/>
        </p:spPr>
        <p:txBody>
          <a:bodyPr wrap="square" rtlCol="0">
            <a:spAutoFit/>
          </a:bodyPr>
          <a:lstStyle/>
          <a:p>
            <a:r>
              <a:rPr lang="en-US" b="1" dirty="0"/>
              <a:t>Cluster 1</a:t>
            </a:r>
            <a:endParaRPr lang="en-GB" b="1" dirty="0"/>
          </a:p>
        </p:txBody>
      </p:sp>
      <p:sp>
        <p:nvSpPr>
          <p:cNvPr id="5" name="TextBox 4">
            <a:extLst>
              <a:ext uri="{FF2B5EF4-FFF2-40B4-BE49-F238E27FC236}">
                <a16:creationId xmlns:a16="http://schemas.microsoft.com/office/drawing/2014/main" id="{38405D3A-FE52-4BA4-AAF6-7429357853C9}"/>
              </a:ext>
            </a:extLst>
          </p:cNvPr>
          <p:cNvSpPr txBox="1"/>
          <p:nvPr/>
        </p:nvSpPr>
        <p:spPr>
          <a:xfrm>
            <a:off x="9662161" y="6292558"/>
            <a:ext cx="1181686" cy="369332"/>
          </a:xfrm>
          <a:prstGeom prst="rect">
            <a:avLst/>
          </a:prstGeom>
          <a:noFill/>
        </p:spPr>
        <p:txBody>
          <a:bodyPr wrap="square" rtlCol="0">
            <a:spAutoFit/>
          </a:bodyPr>
          <a:lstStyle/>
          <a:p>
            <a:r>
              <a:rPr lang="en-US" b="1" dirty="0"/>
              <a:t>Cluster 2</a:t>
            </a:r>
            <a:endParaRPr lang="en-GB" b="1" dirty="0"/>
          </a:p>
        </p:txBody>
      </p:sp>
      <p:sp>
        <p:nvSpPr>
          <p:cNvPr id="7" name="Rectangle: Rounded Corners 6">
            <a:extLst>
              <a:ext uri="{FF2B5EF4-FFF2-40B4-BE49-F238E27FC236}">
                <a16:creationId xmlns:a16="http://schemas.microsoft.com/office/drawing/2014/main" id="{E49326CB-6409-4338-968B-AB4C09F28DFA}"/>
              </a:ext>
            </a:extLst>
          </p:cNvPr>
          <p:cNvSpPr/>
          <p:nvPr/>
        </p:nvSpPr>
        <p:spPr>
          <a:xfrm>
            <a:off x="4656407" y="2152357"/>
            <a:ext cx="2799470" cy="25743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nSpc>
                <a:spcPct val="107000"/>
              </a:lnSpc>
              <a:spcAft>
                <a:spcPts val="800"/>
              </a:spcAft>
            </a:pPr>
            <a:r>
              <a:rPr lang="en-GB" dirty="0">
                <a:latin typeface="Calibri" panose="020F0502020204030204" pitchFamily="34" charset="0"/>
                <a:ea typeface="Calibri" panose="020F0502020204030204" pitchFamily="34" charset="0"/>
                <a:cs typeface="Times New Roman" panose="02020603050405020304" pitchFamily="18" charset="0"/>
              </a:rPr>
              <a:t>In comparison to Cluster 2, its clear that Cluster 1 has significantly greater Residential accommodation and will therefore be considered for analysis.</a:t>
            </a:r>
          </a:p>
        </p:txBody>
      </p:sp>
    </p:spTree>
    <p:extLst>
      <p:ext uri="{BB962C8B-B14F-4D97-AF65-F5344CB8AC3E}">
        <p14:creationId xmlns:p14="http://schemas.microsoft.com/office/powerpoint/2010/main" val="2088698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3FF13-9E1D-4510-AA72-24C0D988117B}"/>
              </a:ext>
            </a:extLst>
          </p:cNvPr>
          <p:cNvSpPr>
            <a:spLocks noGrp="1"/>
          </p:cNvSpPr>
          <p:nvPr>
            <p:ph type="title"/>
          </p:nvPr>
        </p:nvSpPr>
        <p:spPr>
          <a:xfrm>
            <a:off x="1097280" y="286603"/>
            <a:ext cx="10058400" cy="702303"/>
          </a:xfrm>
        </p:spPr>
        <p:txBody>
          <a:bodyPr>
            <a:normAutofit/>
          </a:bodyPr>
          <a:lstStyle/>
          <a:p>
            <a:r>
              <a:rPr lang="en-US" sz="3600" dirty="0"/>
              <a:t>Business Problem</a:t>
            </a:r>
            <a:endParaRPr lang="en-GB" sz="3600" dirty="0"/>
          </a:p>
        </p:txBody>
      </p:sp>
      <p:sp>
        <p:nvSpPr>
          <p:cNvPr id="3" name="Content Placeholder 2">
            <a:extLst>
              <a:ext uri="{FF2B5EF4-FFF2-40B4-BE49-F238E27FC236}">
                <a16:creationId xmlns:a16="http://schemas.microsoft.com/office/drawing/2014/main" id="{4AD76B32-59F3-41ED-A8A9-ABA511B3AB56}"/>
              </a:ext>
            </a:extLst>
          </p:cNvPr>
          <p:cNvSpPr>
            <a:spLocks noGrp="1"/>
          </p:cNvSpPr>
          <p:nvPr>
            <p:ph idx="1"/>
          </p:nvPr>
        </p:nvSpPr>
        <p:spPr>
          <a:xfrm>
            <a:off x="1097280" y="1125414"/>
            <a:ext cx="10058400" cy="4743679"/>
          </a:xfrm>
        </p:spPr>
        <p:txBody>
          <a:bodyPr>
            <a:noAutofit/>
          </a:bodyPr>
          <a:lstStyle/>
          <a:p>
            <a:pPr algn="just"/>
            <a:r>
              <a:rPr lang="en-US" sz="1600" dirty="0"/>
              <a:t>New York and London are both very diverse cities and are the financial capitals of their respective countries and well-known financial centers in the world. </a:t>
            </a:r>
          </a:p>
          <a:p>
            <a:pPr algn="just"/>
            <a:r>
              <a:rPr lang="en-US" sz="1600" dirty="0"/>
              <a:t>These organizations attract the best and the brightest of global talent and this has also meant that there is significant inward migration. </a:t>
            </a:r>
          </a:p>
          <a:p>
            <a:pPr algn="just"/>
            <a:r>
              <a:rPr lang="en-US" sz="1600" dirty="0"/>
              <a:t>Most people migrating to these countries and jobs are of a certain age group (21+ to 35 years of age) this is primarily due to recruitment methods and immigrations laws in the US and the UK.</a:t>
            </a:r>
            <a:endParaRPr lang="en-GB" sz="1600" dirty="0"/>
          </a:p>
          <a:p>
            <a:pPr algn="just"/>
            <a:r>
              <a:rPr lang="en-US" sz="1600" dirty="0"/>
              <a:t>People in the 21+ to 35 years of age group, also referred to as Gen Y or Gen Z, are looking for a different lifestyle centered around comfort living, they want to stay close to stores, bars and restaurants so they don’t have to travel. The older among this age group might be young families and so they look for additional aspects like availability of nursery and possibly avenues to keep partners engaged</a:t>
            </a:r>
            <a:endParaRPr lang="en-GB" sz="1600" dirty="0"/>
          </a:p>
          <a:p>
            <a:pPr algn="just"/>
            <a:r>
              <a:rPr lang="en-US" sz="1600" b="1" dirty="0"/>
              <a:t>These people are the primary audiences of this report. In this report we will try to analyze the commercial hub within NY and London and recommend which neighborhoods are most suited for these individuals and should be considered should the option of migrating be available.</a:t>
            </a:r>
            <a:r>
              <a:rPr lang="en-US" sz="1600" dirty="0"/>
              <a:t> </a:t>
            </a:r>
          </a:p>
          <a:p>
            <a:pPr algn="just"/>
            <a:r>
              <a:rPr lang="en-US" sz="1600" dirty="0"/>
              <a:t>Online delivery has changed shopping patterns and this has impacted the traditional high street which is disappearing only to be replaced by high-rise office and residential buildings. This presents opportunities for various businesses. </a:t>
            </a:r>
          </a:p>
          <a:p>
            <a:pPr algn="just"/>
            <a:r>
              <a:rPr lang="en-US" sz="1600" b="1" dirty="0"/>
              <a:t>These businesses are the secondary audience of this report. They will be able to make their investment decisions based on location recommendation within this report.</a:t>
            </a:r>
            <a:endParaRPr lang="en-GB" sz="1600" dirty="0"/>
          </a:p>
          <a:p>
            <a:pPr algn="just"/>
            <a:endParaRPr lang="en-US" sz="1600" dirty="0"/>
          </a:p>
          <a:p>
            <a:pPr algn="just"/>
            <a:endParaRPr lang="en-GB" sz="1600" dirty="0"/>
          </a:p>
          <a:p>
            <a:pPr algn="just"/>
            <a:endParaRPr lang="en-GB" sz="1600" dirty="0"/>
          </a:p>
        </p:txBody>
      </p:sp>
    </p:spTree>
    <p:extLst>
      <p:ext uri="{BB962C8B-B14F-4D97-AF65-F5344CB8AC3E}">
        <p14:creationId xmlns:p14="http://schemas.microsoft.com/office/powerpoint/2010/main" val="1820733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BEDB-BEB4-4909-9A46-8ADBEDA83031}"/>
              </a:ext>
            </a:extLst>
          </p:cNvPr>
          <p:cNvSpPr>
            <a:spLocks noGrp="1"/>
          </p:cNvSpPr>
          <p:nvPr>
            <p:ph type="title"/>
          </p:nvPr>
        </p:nvSpPr>
        <p:spPr/>
        <p:txBody>
          <a:bodyPr/>
          <a:lstStyle/>
          <a:p>
            <a:r>
              <a:rPr lang="en-US" dirty="0"/>
              <a:t>Recommendations</a:t>
            </a:r>
            <a:endParaRPr lang="en-GB" dirty="0"/>
          </a:p>
        </p:txBody>
      </p:sp>
      <p:sp>
        <p:nvSpPr>
          <p:cNvPr id="3" name="Text Placeholder 2">
            <a:extLst>
              <a:ext uri="{FF2B5EF4-FFF2-40B4-BE49-F238E27FC236}">
                <a16:creationId xmlns:a16="http://schemas.microsoft.com/office/drawing/2014/main" id="{0B742D37-A298-4F86-8A4D-644CE59E61ED}"/>
              </a:ext>
            </a:extLst>
          </p:cNvPr>
          <p:cNvSpPr>
            <a:spLocks noGrp="1"/>
          </p:cNvSpPr>
          <p:nvPr>
            <p:ph type="body" idx="1"/>
          </p:nvPr>
        </p:nvSpPr>
        <p:spPr/>
        <p:txBody>
          <a:bodyPr/>
          <a:lstStyle/>
          <a:p>
            <a:r>
              <a:rPr lang="en-US" dirty="0"/>
              <a:t>Neighborhood in </a:t>
            </a:r>
          </a:p>
          <a:p>
            <a:pPr marL="342900" indent="-342900">
              <a:buFont typeface="Arial" panose="020B0604020202020204" pitchFamily="34" charset="0"/>
              <a:buChar char="•"/>
            </a:pPr>
            <a:r>
              <a:rPr lang="en-US" dirty="0"/>
              <a:t>Manhattan</a:t>
            </a:r>
          </a:p>
          <a:p>
            <a:pPr marL="342900" indent="-342900">
              <a:buFont typeface="Arial" panose="020B0604020202020204" pitchFamily="34" charset="0"/>
              <a:buChar char="•"/>
            </a:pPr>
            <a:r>
              <a:rPr lang="en-US" dirty="0"/>
              <a:t>City of London &amp; City of Westminster</a:t>
            </a:r>
            <a:endParaRPr lang="en-GB" dirty="0"/>
          </a:p>
        </p:txBody>
      </p:sp>
    </p:spTree>
    <p:extLst>
      <p:ext uri="{BB962C8B-B14F-4D97-AF65-F5344CB8AC3E}">
        <p14:creationId xmlns:p14="http://schemas.microsoft.com/office/powerpoint/2010/main" val="1315697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DB369E-1CE9-4866-8BDC-84383F0D07E8}"/>
              </a:ext>
            </a:extLst>
          </p:cNvPr>
          <p:cNvPicPr/>
          <p:nvPr/>
        </p:nvPicPr>
        <p:blipFill rotWithShape="1">
          <a:blip r:embed="rId2"/>
          <a:srcRect t="9091" r="19192"/>
          <a:stretch/>
        </p:blipFill>
        <p:spPr>
          <a:xfrm>
            <a:off x="20" y="10"/>
            <a:ext cx="12191980" cy="6857990"/>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38A206-F3DD-478B-8516-40D1FB8CADCC}"/>
              </a:ext>
            </a:extLst>
          </p:cNvPr>
          <p:cNvSpPr>
            <a:spLocks noGrp="1"/>
          </p:cNvSpPr>
          <p:nvPr>
            <p:ph type="title"/>
          </p:nvPr>
        </p:nvSpPr>
        <p:spPr>
          <a:xfrm>
            <a:off x="470024" y="43052"/>
            <a:ext cx="4062643" cy="1043409"/>
          </a:xfrm>
        </p:spPr>
        <p:txBody>
          <a:bodyPr vert="horz" lIns="91440" tIns="45720" rIns="91440" bIns="45720" rtlCol="0" anchor="ctr">
            <a:normAutofit/>
          </a:bodyPr>
          <a:lstStyle/>
          <a:p>
            <a:r>
              <a:rPr lang="en-US" sz="3600" dirty="0"/>
              <a:t>Manhattan</a:t>
            </a:r>
          </a:p>
        </p:txBody>
      </p:sp>
      <p:sp>
        <p:nvSpPr>
          <p:cNvPr id="6" name="Rectangle: Rounded Corners 5">
            <a:extLst>
              <a:ext uri="{FF2B5EF4-FFF2-40B4-BE49-F238E27FC236}">
                <a16:creationId xmlns:a16="http://schemas.microsoft.com/office/drawing/2014/main" id="{5C321847-A370-4277-9480-2EA11485306C}"/>
              </a:ext>
            </a:extLst>
          </p:cNvPr>
          <p:cNvSpPr/>
          <p:nvPr/>
        </p:nvSpPr>
        <p:spPr>
          <a:xfrm>
            <a:off x="240024" y="1184433"/>
            <a:ext cx="4062642" cy="3682535"/>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fontScale="92500" lnSpcReduction="10000"/>
          </a:bodyPr>
          <a:lstStyle/>
          <a:p>
            <a:pPr marL="285750" indent="-285750">
              <a:lnSpc>
                <a:spcPct val="107000"/>
              </a:lnSpc>
              <a:spcAft>
                <a:spcPts val="800"/>
              </a:spcAft>
              <a:buFont typeface="Arial" panose="020B0604020202020204" pitchFamily="34" charset="0"/>
              <a:buChar char="•"/>
            </a:pPr>
            <a:r>
              <a:rPr lang="en-US" sz="1400" dirty="0">
                <a:latin typeface="Calibri" panose="020F0502020204030204" pitchFamily="34" charset="0"/>
                <a:ea typeface="Calibri" panose="020F0502020204030204" pitchFamily="34" charset="0"/>
                <a:cs typeface="Times New Roman" panose="02020603050405020304" pitchFamily="18" charset="0"/>
              </a:rPr>
              <a:t>Cluster 1 from the K-means of both the Explore Query and the Search Query were identified as the most suitable. The neighborhoods from both clusters were put in sets.</a:t>
            </a:r>
            <a:endParaRPr lang="en-GB" sz="14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400" dirty="0">
                <a:latin typeface="Calibri" panose="020F0502020204030204" pitchFamily="34" charset="0"/>
                <a:ea typeface="Calibri" panose="020F0502020204030204" pitchFamily="34" charset="0"/>
                <a:cs typeface="Times New Roman" panose="02020603050405020304" pitchFamily="18" charset="0"/>
              </a:rPr>
              <a:t>An intersection of both sets is the set of recommended neighborhoods which the target audience should consider should they want to relocate to Manhattan. </a:t>
            </a:r>
          </a:p>
          <a:p>
            <a:pPr marL="285750" indent="-285750">
              <a:lnSpc>
                <a:spcPct val="107000"/>
              </a:lnSpc>
              <a:spcAft>
                <a:spcPts val="800"/>
              </a:spcAft>
              <a:buFont typeface="Arial" panose="020B0604020202020204" pitchFamily="34" charset="0"/>
              <a:buChar char="•"/>
            </a:pPr>
            <a:r>
              <a:rPr lang="en-US" sz="1400" dirty="0">
                <a:latin typeface="Calibri" panose="020F0502020204030204" pitchFamily="34" charset="0"/>
                <a:ea typeface="Calibri" panose="020F0502020204030204" pitchFamily="34" charset="0"/>
                <a:cs typeface="Times New Roman" panose="02020603050405020304" pitchFamily="18" charset="0"/>
              </a:rPr>
              <a:t>A total of 11 Neighborhoods were included.</a:t>
            </a:r>
            <a:endParaRPr lang="en-GB" sz="14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400" dirty="0">
                <a:latin typeface="Calibri" panose="020F0502020204030204" pitchFamily="34" charset="0"/>
                <a:ea typeface="Calibri" panose="020F0502020204030204" pitchFamily="34" charset="0"/>
                <a:cs typeface="Times New Roman" panose="02020603050405020304" pitchFamily="18" charset="0"/>
              </a:rPr>
              <a:t>Neighborhoods recommended are 'Lincoln Square', 'Sutton Place', 'Greenwich Village', 'East Village', 'Soho', 'Tribeca', 'Manhattanville', 'Upper West Side', '</a:t>
            </a:r>
            <a:r>
              <a:rPr lang="en-US" sz="1400" dirty="0" err="1">
                <a:latin typeface="Calibri" panose="020F0502020204030204" pitchFamily="34" charset="0"/>
                <a:ea typeface="Calibri" panose="020F0502020204030204" pitchFamily="34" charset="0"/>
                <a:cs typeface="Times New Roman" panose="02020603050405020304" pitchFamily="18" charset="0"/>
              </a:rPr>
              <a:t>Noho</a:t>
            </a:r>
            <a:r>
              <a:rPr lang="en-US" sz="1400" dirty="0">
                <a:latin typeface="Calibri" panose="020F0502020204030204" pitchFamily="34" charset="0"/>
                <a:ea typeface="Calibri" panose="020F0502020204030204" pitchFamily="34" charset="0"/>
                <a:cs typeface="Times New Roman" panose="02020603050405020304" pitchFamily="18" charset="0"/>
              </a:rPr>
              <a:t>', 'West Village', 'Chelsea'. </a:t>
            </a:r>
            <a:endParaRPr lang="en-GB"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23135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183CEB-BDDD-48F8-BA3D-DE922A41DDC1}"/>
              </a:ext>
            </a:extLst>
          </p:cNvPr>
          <p:cNvPicPr/>
          <p:nvPr/>
        </p:nvPicPr>
        <p:blipFill rotWithShape="1">
          <a:blip r:embed="rId2"/>
          <a:srcRect t="9091" r="18383" b="-1"/>
          <a:stretch/>
        </p:blipFill>
        <p:spPr>
          <a:xfrm>
            <a:off x="20" y="10"/>
            <a:ext cx="12191980" cy="6857990"/>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38A206-F3DD-478B-8516-40D1FB8CADCC}"/>
              </a:ext>
            </a:extLst>
          </p:cNvPr>
          <p:cNvSpPr>
            <a:spLocks noGrp="1"/>
          </p:cNvSpPr>
          <p:nvPr>
            <p:ph type="title"/>
          </p:nvPr>
        </p:nvSpPr>
        <p:spPr>
          <a:xfrm>
            <a:off x="234046" y="-1192"/>
            <a:ext cx="4062643" cy="1207038"/>
          </a:xfrm>
        </p:spPr>
        <p:txBody>
          <a:bodyPr vert="horz" lIns="91440" tIns="45720" rIns="91440" bIns="45720" rtlCol="0" anchor="ctr">
            <a:normAutofit/>
          </a:bodyPr>
          <a:lstStyle/>
          <a:p>
            <a:r>
              <a:rPr lang="en-US" sz="3600" dirty="0"/>
              <a:t>City of London and Westminster</a:t>
            </a:r>
          </a:p>
        </p:txBody>
      </p:sp>
      <p:sp>
        <p:nvSpPr>
          <p:cNvPr id="6" name="Rectangle: Rounded Corners 5">
            <a:extLst>
              <a:ext uri="{FF2B5EF4-FFF2-40B4-BE49-F238E27FC236}">
                <a16:creationId xmlns:a16="http://schemas.microsoft.com/office/drawing/2014/main" id="{5C321847-A370-4277-9480-2EA11485306C}"/>
              </a:ext>
            </a:extLst>
          </p:cNvPr>
          <p:cNvSpPr/>
          <p:nvPr/>
        </p:nvSpPr>
        <p:spPr>
          <a:xfrm>
            <a:off x="4046" y="1140189"/>
            <a:ext cx="4062642" cy="4242972"/>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fontScale="70000" lnSpcReduction="20000"/>
          </a:bodyPr>
          <a:lstStyle/>
          <a:p>
            <a:pPr marL="285750" indent="-285750">
              <a:buFont typeface="Arial" panose="020B0604020202020204" pitchFamily="34" charset="0"/>
              <a:buChar char="•"/>
            </a:pPr>
            <a:r>
              <a:rPr lang="en-US" dirty="0"/>
              <a:t>Cluster 1 from the Search Query results and Cluster 5 from the Explore Query results were identified as the most suitable. The neighborhoods from both clusters were put in sets.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US" dirty="0"/>
              <a:t>An intersection of both sets is the set of recommended neighborhoods which the target audience should consider should they want to relocate to the City of London &amp; City of Westminster.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total of 9 neighborhoods were identified.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US" dirty="0"/>
              <a:t>Neighborhoods included are 'Barbican', 'Between Vauxhall Bridge, Grosvenor Bridge and Victoria Station, includes </a:t>
            </a:r>
            <a:r>
              <a:rPr lang="en-US" dirty="0" err="1"/>
              <a:t>Pimlico</a:t>
            </a:r>
            <a:r>
              <a:rPr lang="en-US" dirty="0"/>
              <a:t>', "St Bartholomew's Hospital", '</a:t>
            </a:r>
            <a:r>
              <a:rPr lang="en-US" dirty="0" err="1"/>
              <a:t>Shoreditch</a:t>
            </a:r>
            <a:r>
              <a:rPr lang="en-US" dirty="0"/>
              <a:t>', 'Mansion House', "Broadway, Queen Anne's Gate and Old Queen Street ", 'Great Portland Street, Fitzrovia', "Euston, Regent's Park, Baker Street, Camden Town, Somers Town", 'Bankside, South Bank, Southwark'.</a:t>
            </a:r>
            <a:endParaRPr lang="en-GB" dirty="0"/>
          </a:p>
        </p:txBody>
      </p:sp>
    </p:spTree>
    <p:extLst>
      <p:ext uri="{BB962C8B-B14F-4D97-AF65-F5344CB8AC3E}">
        <p14:creationId xmlns:p14="http://schemas.microsoft.com/office/powerpoint/2010/main" val="3106312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68AC4-3B69-446C-AA24-6CE88EF85568}"/>
              </a:ext>
            </a:extLst>
          </p:cNvPr>
          <p:cNvSpPr>
            <a:spLocks noGrp="1"/>
          </p:cNvSpPr>
          <p:nvPr>
            <p:ph type="title"/>
          </p:nvPr>
        </p:nvSpPr>
        <p:spPr/>
        <p:txBody>
          <a:bodyPr/>
          <a:lstStyle/>
          <a:p>
            <a:r>
              <a:rPr lang="en-US" dirty="0"/>
              <a:t>Observations and Conclusions</a:t>
            </a:r>
            <a:endParaRPr lang="en-GB" dirty="0"/>
          </a:p>
        </p:txBody>
      </p:sp>
      <p:sp>
        <p:nvSpPr>
          <p:cNvPr id="3" name="Text Placeholder 2">
            <a:extLst>
              <a:ext uri="{FF2B5EF4-FFF2-40B4-BE49-F238E27FC236}">
                <a16:creationId xmlns:a16="http://schemas.microsoft.com/office/drawing/2014/main" id="{600569A2-73E7-48AD-9EC3-F4AEC40B52B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126677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2412-1D14-4256-8648-2E9011982CF6}"/>
              </a:ext>
            </a:extLst>
          </p:cNvPr>
          <p:cNvSpPr>
            <a:spLocks noGrp="1"/>
          </p:cNvSpPr>
          <p:nvPr>
            <p:ph type="title"/>
          </p:nvPr>
        </p:nvSpPr>
        <p:spPr>
          <a:xfrm>
            <a:off x="838200" y="365126"/>
            <a:ext cx="10515600" cy="675884"/>
          </a:xfrm>
        </p:spPr>
        <p:txBody>
          <a:bodyPr>
            <a:normAutofit fontScale="90000"/>
          </a:bodyPr>
          <a:lstStyle/>
          <a:p>
            <a:r>
              <a:rPr lang="en-US" dirty="0"/>
              <a:t>Observations</a:t>
            </a:r>
            <a:endParaRPr lang="en-GB" dirty="0"/>
          </a:p>
        </p:txBody>
      </p:sp>
      <p:sp>
        <p:nvSpPr>
          <p:cNvPr id="3" name="Content Placeholder 2">
            <a:extLst>
              <a:ext uri="{FF2B5EF4-FFF2-40B4-BE49-F238E27FC236}">
                <a16:creationId xmlns:a16="http://schemas.microsoft.com/office/drawing/2014/main" id="{178DAAAA-DABB-4077-96D6-7617F1C400F5}"/>
              </a:ext>
            </a:extLst>
          </p:cNvPr>
          <p:cNvSpPr>
            <a:spLocks noGrp="1"/>
          </p:cNvSpPr>
          <p:nvPr>
            <p:ph idx="1"/>
          </p:nvPr>
        </p:nvSpPr>
        <p:spPr>
          <a:xfrm>
            <a:off x="838200" y="1041010"/>
            <a:ext cx="10515600" cy="5135953"/>
          </a:xfrm>
        </p:spPr>
        <p:txBody>
          <a:bodyPr>
            <a:normAutofit/>
          </a:bodyPr>
          <a:lstStyle/>
          <a:p>
            <a:r>
              <a:rPr lang="en-US" sz="2400" dirty="0"/>
              <a:t>The explore query returns recommended venues and these are then selected. As part of this project we will be identifying the intersection of the selected ‘Search’ query cluster and the largest ‘Explore’ query cluster to recommend neighborhoods that offer a certain level of features uniformly. This will be the best fit result.</a:t>
            </a:r>
            <a:endParaRPr lang="en-GB" sz="2400" dirty="0"/>
          </a:p>
          <a:p>
            <a:r>
              <a:rPr lang="en-US" sz="2400" dirty="0"/>
              <a:t>The limitation is because we can have intersections between the selected ‘Search’ query cluster, and any ‘Explore’ query cluster. Assuming the intersection is not a null set it’s a potential target neighborhood to consider that offers a different level of features uniformly. </a:t>
            </a:r>
            <a:endParaRPr lang="en-GB" sz="2400" dirty="0"/>
          </a:p>
          <a:p>
            <a:r>
              <a:rPr lang="en-US" sz="2400" dirty="0"/>
              <a:t>This will depend on individual target audience and for the purpose of this report the other option are ignored. </a:t>
            </a:r>
            <a:endParaRPr lang="en-GB" sz="2400" dirty="0"/>
          </a:p>
        </p:txBody>
      </p:sp>
    </p:spTree>
    <p:extLst>
      <p:ext uri="{BB962C8B-B14F-4D97-AF65-F5344CB8AC3E}">
        <p14:creationId xmlns:p14="http://schemas.microsoft.com/office/powerpoint/2010/main" val="1787890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2412-1D14-4256-8648-2E9011982CF6}"/>
              </a:ext>
            </a:extLst>
          </p:cNvPr>
          <p:cNvSpPr>
            <a:spLocks noGrp="1"/>
          </p:cNvSpPr>
          <p:nvPr>
            <p:ph type="title"/>
          </p:nvPr>
        </p:nvSpPr>
        <p:spPr>
          <a:xfrm>
            <a:off x="838200" y="365126"/>
            <a:ext cx="10515600" cy="675884"/>
          </a:xfrm>
        </p:spPr>
        <p:txBody>
          <a:bodyPr>
            <a:normAutofit fontScale="90000"/>
          </a:bodyPr>
          <a:lstStyle/>
          <a:p>
            <a:r>
              <a:rPr lang="en-US" dirty="0"/>
              <a:t>Conclusion</a:t>
            </a:r>
            <a:endParaRPr lang="en-GB" dirty="0"/>
          </a:p>
        </p:txBody>
      </p:sp>
      <p:sp>
        <p:nvSpPr>
          <p:cNvPr id="3" name="Content Placeholder 2">
            <a:extLst>
              <a:ext uri="{FF2B5EF4-FFF2-40B4-BE49-F238E27FC236}">
                <a16:creationId xmlns:a16="http://schemas.microsoft.com/office/drawing/2014/main" id="{178DAAAA-DABB-4077-96D6-7617F1C400F5}"/>
              </a:ext>
            </a:extLst>
          </p:cNvPr>
          <p:cNvSpPr>
            <a:spLocks noGrp="1"/>
          </p:cNvSpPr>
          <p:nvPr>
            <p:ph idx="1"/>
          </p:nvPr>
        </p:nvSpPr>
        <p:spPr>
          <a:xfrm>
            <a:off x="838200" y="1041010"/>
            <a:ext cx="10515600" cy="5135953"/>
          </a:xfrm>
        </p:spPr>
        <p:txBody>
          <a:bodyPr>
            <a:normAutofit/>
          </a:bodyPr>
          <a:lstStyle/>
          <a:p>
            <a:r>
              <a:rPr lang="en-US" sz="2000" dirty="0"/>
              <a:t>In this report we analyzed the neighborhoods of Manhattan and the City of London and City of Westminster. We used Foursquare API’s Explore and Search to get location specific data. The results we got from the query became the data set for further analysis. We used K-means clustering as a way of identifying neighborhoods with similar features and used the criteria of evaluation set to shortlist key cluster. Set theory was applied on the neighborhoods and the intersection of the 2 sets became the recommended cluster.</a:t>
            </a:r>
            <a:endParaRPr lang="en-GB" sz="2000" dirty="0"/>
          </a:p>
        </p:txBody>
      </p:sp>
    </p:spTree>
    <p:extLst>
      <p:ext uri="{BB962C8B-B14F-4D97-AF65-F5344CB8AC3E}">
        <p14:creationId xmlns:p14="http://schemas.microsoft.com/office/powerpoint/2010/main" val="2639574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3FF13-9E1D-4510-AA72-24C0D988117B}"/>
              </a:ext>
            </a:extLst>
          </p:cNvPr>
          <p:cNvSpPr>
            <a:spLocks noGrp="1"/>
          </p:cNvSpPr>
          <p:nvPr>
            <p:ph type="title"/>
          </p:nvPr>
        </p:nvSpPr>
        <p:spPr>
          <a:xfrm>
            <a:off x="839788" y="365125"/>
            <a:ext cx="10515600" cy="535207"/>
          </a:xfrm>
        </p:spPr>
        <p:txBody>
          <a:bodyPr>
            <a:noAutofit/>
          </a:bodyPr>
          <a:lstStyle/>
          <a:p>
            <a:r>
              <a:rPr lang="en-US" sz="3200" dirty="0"/>
              <a:t>Data Acquisition, Cleaning and Evaluation Criteria</a:t>
            </a:r>
            <a:endParaRPr lang="en-GB" sz="3200" dirty="0"/>
          </a:p>
        </p:txBody>
      </p:sp>
      <p:sp>
        <p:nvSpPr>
          <p:cNvPr id="6" name="Text Placeholder 5">
            <a:extLst>
              <a:ext uri="{FF2B5EF4-FFF2-40B4-BE49-F238E27FC236}">
                <a16:creationId xmlns:a16="http://schemas.microsoft.com/office/drawing/2014/main" id="{1466A891-B603-45A2-83F5-616EF303A33F}"/>
              </a:ext>
            </a:extLst>
          </p:cNvPr>
          <p:cNvSpPr>
            <a:spLocks noGrp="1"/>
          </p:cNvSpPr>
          <p:nvPr>
            <p:ph type="body" idx="1"/>
          </p:nvPr>
        </p:nvSpPr>
        <p:spPr>
          <a:xfrm>
            <a:off x="839788" y="879306"/>
            <a:ext cx="4674747" cy="823912"/>
          </a:xfrm>
        </p:spPr>
        <p:txBody>
          <a:bodyPr/>
          <a:lstStyle/>
          <a:p>
            <a:r>
              <a:rPr lang="en-US" dirty="0"/>
              <a:t>Data Source</a:t>
            </a:r>
            <a:endParaRPr lang="en-GB" dirty="0"/>
          </a:p>
        </p:txBody>
      </p:sp>
      <p:sp>
        <p:nvSpPr>
          <p:cNvPr id="7" name="Content Placeholder 6">
            <a:extLst>
              <a:ext uri="{FF2B5EF4-FFF2-40B4-BE49-F238E27FC236}">
                <a16:creationId xmlns:a16="http://schemas.microsoft.com/office/drawing/2014/main" id="{0A247C62-E8A4-4107-94B3-49D106220C8D}"/>
              </a:ext>
            </a:extLst>
          </p:cNvPr>
          <p:cNvSpPr>
            <a:spLocks noGrp="1"/>
          </p:cNvSpPr>
          <p:nvPr>
            <p:ph sz="half" idx="2"/>
          </p:nvPr>
        </p:nvSpPr>
        <p:spPr>
          <a:xfrm>
            <a:off x="839788" y="1814732"/>
            <a:ext cx="4674747" cy="4374931"/>
          </a:xfrm>
        </p:spPr>
        <p:txBody>
          <a:bodyPr>
            <a:normAutofit/>
          </a:bodyPr>
          <a:lstStyle/>
          <a:p>
            <a:r>
              <a:rPr lang="en-US" sz="1600" dirty="0" err="1"/>
              <a:t>Wikipaedia</a:t>
            </a:r>
            <a:r>
              <a:rPr lang="en-US" sz="1600" dirty="0"/>
              <a:t>, Google Map and .json files </a:t>
            </a:r>
          </a:p>
          <a:p>
            <a:r>
              <a:rPr lang="en-US" sz="1600" dirty="0"/>
              <a:t>doogal.co.uk has information about Latitude and Longitude for City of London and Westminster</a:t>
            </a:r>
          </a:p>
          <a:p>
            <a:pPr lvl="0"/>
            <a:r>
              <a:rPr lang="en-US" sz="1600" dirty="0"/>
              <a:t>We will use Foursquare API’s, to get information about these neighborhoods. We will use the:</a:t>
            </a:r>
            <a:endParaRPr lang="en-GB" sz="1600" dirty="0"/>
          </a:p>
          <a:p>
            <a:pPr lvl="1"/>
            <a:r>
              <a:rPr lang="en-US" sz="1600" b="1" dirty="0"/>
              <a:t>Venue Explore Option:</a:t>
            </a:r>
            <a:r>
              <a:rPr lang="en-US" sz="1600" dirty="0"/>
              <a:t> Returns a list of recommended venues near the current location. This result will let us know what are the popular and what the people living within these locations like doing. </a:t>
            </a:r>
            <a:endParaRPr lang="en-GB" sz="1600" dirty="0"/>
          </a:p>
          <a:p>
            <a:pPr lvl="1"/>
            <a:r>
              <a:rPr lang="en-US" sz="1600" b="1" dirty="0"/>
              <a:t>Venue Search Option:</a:t>
            </a:r>
            <a:r>
              <a:rPr lang="en-US" sz="1600" dirty="0"/>
              <a:t> This will Returns a list of venues near the current location, matching a search category ID that will be provided based on the criteria mentioned above. This will let us conclude if the comfort living that Gen Y and Gen Z are looking for is possible.</a:t>
            </a:r>
            <a:endParaRPr lang="en-GB" sz="1600" dirty="0"/>
          </a:p>
          <a:p>
            <a:endParaRPr lang="en-GB" sz="1600" dirty="0"/>
          </a:p>
        </p:txBody>
      </p:sp>
      <p:sp>
        <p:nvSpPr>
          <p:cNvPr id="8" name="Text Placeholder 7">
            <a:extLst>
              <a:ext uri="{FF2B5EF4-FFF2-40B4-BE49-F238E27FC236}">
                <a16:creationId xmlns:a16="http://schemas.microsoft.com/office/drawing/2014/main" id="{EA2F86CC-3612-47D3-973B-7F7B12798AFF}"/>
              </a:ext>
            </a:extLst>
          </p:cNvPr>
          <p:cNvSpPr>
            <a:spLocks noGrp="1"/>
          </p:cNvSpPr>
          <p:nvPr>
            <p:ph type="body" sz="quarter" idx="3"/>
          </p:nvPr>
        </p:nvSpPr>
        <p:spPr>
          <a:xfrm>
            <a:off x="6443002" y="879306"/>
            <a:ext cx="4912385" cy="823912"/>
          </a:xfrm>
        </p:spPr>
        <p:txBody>
          <a:bodyPr/>
          <a:lstStyle/>
          <a:p>
            <a:r>
              <a:rPr lang="en-US" dirty="0"/>
              <a:t>Data Cleansing</a:t>
            </a:r>
            <a:endParaRPr lang="en-GB" dirty="0"/>
          </a:p>
        </p:txBody>
      </p:sp>
      <p:sp>
        <p:nvSpPr>
          <p:cNvPr id="9" name="Content Placeholder 8">
            <a:extLst>
              <a:ext uri="{FF2B5EF4-FFF2-40B4-BE49-F238E27FC236}">
                <a16:creationId xmlns:a16="http://schemas.microsoft.com/office/drawing/2014/main" id="{29F6C436-A1B7-45C6-93F6-018A4AA63BE0}"/>
              </a:ext>
            </a:extLst>
          </p:cNvPr>
          <p:cNvSpPr>
            <a:spLocks noGrp="1"/>
          </p:cNvSpPr>
          <p:nvPr>
            <p:ph sz="quarter" idx="4"/>
          </p:nvPr>
        </p:nvSpPr>
        <p:spPr>
          <a:xfrm>
            <a:off x="6443002" y="1814732"/>
            <a:ext cx="4912385" cy="4374931"/>
          </a:xfrm>
        </p:spPr>
        <p:txBody>
          <a:bodyPr>
            <a:normAutofit/>
          </a:bodyPr>
          <a:lstStyle/>
          <a:p>
            <a:pPr lvl="0"/>
            <a:r>
              <a:rPr lang="en-US" sz="1800" dirty="0"/>
              <a:t>Latitude and Longitude were present is different formats. These were: </a:t>
            </a:r>
            <a:endParaRPr lang="en-GB" sz="1800" dirty="0"/>
          </a:p>
          <a:p>
            <a:pPr lvl="1"/>
            <a:r>
              <a:rPr lang="en-US" sz="1600" dirty="0"/>
              <a:t>Decimal degree e.g. 40.446° N 79.982° W</a:t>
            </a:r>
            <a:endParaRPr lang="en-GB" sz="1600" dirty="0"/>
          </a:p>
          <a:p>
            <a:pPr lvl="1"/>
            <a:r>
              <a:rPr lang="en-US" sz="1600" dirty="0"/>
              <a:t>Degrees and decimal minutes e.g. 40° 26.767′ N 79° 58.933′ W</a:t>
            </a:r>
            <a:endParaRPr lang="en-GB" sz="1600" dirty="0"/>
          </a:p>
          <a:p>
            <a:r>
              <a:rPr lang="en-US" sz="1800" dirty="0"/>
              <a:t>These were all converted into float format i.e. 40.446 and -79.982 so it can be used with Folium and Foursquare.</a:t>
            </a:r>
            <a:endParaRPr lang="en-GB" sz="1800" dirty="0"/>
          </a:p>
          <a:p>
            <a:endParaRPr lang="en-GB" sz="1800" dirty="0"/>
          </a:p>
        </p:txBody>
      </p:sp>
      <p:cxnSp>
        <p:nvCxnSpPr>
          <p:cNvPr id="11" name="Straight Connector 10">
            <a:extLst>
              <a:ext uri="{FF2B5EF4-FFF2-40B4-BE49-F238E27FC236}">
                <a16:creationId xmlns:a16="http://schemas.microsoft.com/office/drawing/2014/main" id="{E33D00B7-8775-4289-B000-489CB0DFB76B}"/>
              </a:ext>
            </a:extLst>
          </p:cNvPr>
          <p:cNvCxnSpPr/>
          <p:nvPr/>
        </p:nvCxnSpPr>
        <p:spPr>
          <a:xfrm>
            <a:off x="5964702" y="1111348"/>
            <a:ext cx="0" cy="5381527"/>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7049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3FF13-9E1D-4510-AA72-24C0D988117B}"/>
              </a:ext>
            </a:extLst>
          </p:cNvPr>
          <p:cNvSpPr>
            <a:spLocks noGrp="1"/>
          </p:cNvSpPr>
          <p:nvPr>
            <p:ph type="title"/>
          </p:nvPr>
        </p:nvSpPr>
        <p:spPr>
          <a:xfrm>
            <a:off x="1097280" y="286603"/>
            <a:ext cx="10058400" cy="702303"/>
          </a:xfrm>
        </p:spPr>
        <p:txBody>
          <a:bodyPr>
            <a:normAutofit/>
          </a:bodyPr>
          <a:lstStyle/>
          <a:p>
            <a:r>
              <a:rPr lang="en-US" sz="3200" dirty="0"/>
              <a:t>Data Acquisition, Cleaning and Evaluation Criteria</a:t>
            </a:r>
            <a:endParaRPr lang="en-GB" sz="3200" dirty="0"/>
          </a:p>
        </p:txBody>
      </p:sp>
      <p:sp>
        <p:nvSpPr>
          <p:cNvPr id="3" name="Content Placeholder 2">
            <a:extLst>
              <a:ext uri="{FF2B5EF4-FFF2-40B4-BE49-F238E27FC236}">
                <a16:creationId xmlns:a16="http://schemas.microsoft.com/office/drawing/2014/main" id="{4AD76B32-59F3-41ED-A8A9-ABA511B3AB56}"/>
              </a:ext>
            </a:extLst>
          </p:cNvPr>
          <p:cNvSpPr>
            <a:spLocks noGrp="1"/>
          </p:cNvSpPr>
          <p:nvPr>
            <p:ph idx="1"/>
          </p:nvPr>
        </p:nvSpPr>
        <p:spPr>
          <a:xfrm>
            <a:off x="1097280" y="1983545"/>
            <a:ext cx="10058400" cy="4587852"/>
          </a:xfrm>
        </p:spPr>
        <p:txBody>
          <a:bodyPr>
            <a:noAutofit/>
          </a:bodyPr>
          <a:lstStyle/>
          <a:p>
            <a:pPr lvl="0"/>
            <a:r>
              <a:rPr lang="en-US" sz="1800" dirty="0"/>
              <a:t>Primary Criteria:</a:t>
            </a:r>
            <a:endParaRPr lang="en-GB" sz="1800" dirty="0"/>
          </a:p>
          <a:p>
            <a:pPr lvl="1"/>
            <a:r>
              <a:rPr lang="en-US" sz="1600" dirty="0"/>
              <a:t>Gen Y &amp; Gen Z prefer comfort living, we will look at the availability of Residential Accommodation (High Priority) within the neighborhoods as this is to do with moving to these cities</a:t>
            </a:r>
            <a:endParaRPr lang="en-GB" sz="1600" dirty="0"/>
          </a:p>
          <a:p>
            <a:pPr lvl="0"/>
            <a:r>
              <a:rPr lang="en-US" sz="1800" dirty="0"/>
              <a:t>Secondary Criteria:</a:t>
            </a:r>
            <a:endParaRPr lang="en-GB" sz="1800" dirty="0"/>
          </a:p>
          <a:p>
            <a:pPr lvl="1"/>
            <a:r>
              <a:rPr lang="en-US" sz="1600" dirty="0"/>
              <a:t>Presence of Schools</a:t>
            </a:r>
            <a:endParaRPr lang="en-GB" sz="1600" dirty="0"/>
          </a:p>
          <a:p>
            <a:pPr lvl="1"/>
            <a:r>
              <a:rPr lang="en-US" sz="1600" dirty="0"/>
              <a:t>Access to Medical &amp; Dental Facilities</a:t>
            </a:r>
            <a:endParaRPr lang="en-GB" sz="1600" dirty="0"/>
          </a:p>
          <a:p>
            <a:pPr lvl="1"/>
            <a:r>
              <a:rPr lang="en-US" sz="1600" dirty="0"/>
              <a:t>Gym and Fitness Centers</a:t>
            </a:r>
            <a:endParaRPr lang="en-GB" sz="1600" dirty="0"/>
          </a:p>
          <a:p>
            <a:pPr lvl="1"/>
            <a:r>
              <a:rPr lang="en-US" sz="1600" dirty="0"/>
              <a:t>Parks &amp; Playgrounds</a:t>
            </a:r>
            <a:endParaRPr lang="en-GB" sz="1600" dirty="0"/>
          </a:p>
          <a:p>
            <a:pPr lvl="1"/>
            <a:r>
              <a:rPr lang="en-US" sz="1600" dirty="0"/>
              <a:t>Childcare Services</a:t>
            </a:r>
            <a:endParaRPr lang="en-GB" sz="1600" dirty="0"/>
          </a:p>
          <a:p>
            <a:pPr lvl="1"/>
            <a:r>
              <a:rPr lang="en-US" sz="1600" dirty="0"/>
              <a:t>Laundromat and Laundry Services</a:t>
            </a:r>
            <a:endParaRPr lang="en-GB" sz="1600" dirty="0"/>
          </a:p>
          <a:p>
            <a:pPr lvl="1"/>
            <a:r>
              <a:rPr lang="en-US" sz="1600" dirty="0"/>
              <a:t>Presence of Lifestyle Venues</a:t>
            </a:r>
            <a:endParaRPr lang="en-GB" sz="1600" dirty="0"/>
          </a:p>
          <a:p>
            <a:pPr lvl="2"/>
            <a:r>
              <a:rPr lang="en-US" sz="1400" dirty="0"/>
              <a:t>Shopping Malls</a:t>
            </a:r>
            <a:endParaRPr lang="en-GB" sz="1400" dirty="0"/>
          </a:p>
          <a:p>
            <a:pPr lvl="2"/>
            <a:r>
              <a:rPr lang="en-US" sz="1400" dirty="0"/>
              <a:t>Night Clubs and Lounge</a:t>
            </a:r>
            <a:endParaRPr lang="en-GB" sz="1400" dirty="0"/>
          </a:p>
          <a:p>
            <a:pPr lvl="2"/>
            <a:r>
              <a:rPr lang="en-US" sz="1400" dirty="0"/>
              <a:t>Pubs and Sports Bars</a:t>
            </a:r>
            <a:endParaRPr lang="en-GB" sz="1400" dirty="0"/>
          </a:p>
          <a:p>
            <a:pPr lvl="2"/>
            <a:r>
              <a:rPr lang="en-US" sz="1400" dirty="0"/>
              <a:t>Movie Theaters and Performing Arts Venues</a:t>
            </a:r>
            <a:endParaRPr lang="en-GB" sz="1400" dirty="0"/>
          </a:p>
          <a:p>
            <a:pPr lvl="2"/>
            <a:r>
              <a:rPr lang="en-US" sz="1400" dirty="0"/>
              <a:t>Restaurants</a:t>
            </a:r>
            <a:endParaRPr lang="en-GB" sz="1400" dirty="0"/>
          </a:p>
        </p:txBody>
      </p:sp>
      <p:sp>
        <p:nvSpPr>
          <p:cNvPr id="4" name="Rectangle: Rounded Corners 3">
            <a:extLst>
              <a:ext uri="{FF2B5EF4-FFF2-40B4-BE49-F238E27FC236}">
                <a16:creationId xmlns:a16="http://schemas.microsoft.com/office/drawing/2014/main" id="{722DAF05-AF6B-464C-BE8B-AC0959273469}"/>
              </a:ext>
            </a:extLst>
          </p:cNvPr>
          <p:cNvSpPr/>
          <p:nvPr/>
        </p:nvSpPr>
        <p:spPr>
          <a:xfrm>
            <a:off x="998806" y="988906"/>
            <a:ext cx="10269416" cy="99463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Data from the Foursquare API Search Query will be evaluated based on the criteria mentioned below</a:t>
            </a:r>
            <a:endParaRPr lang="en-GB" b="1" dirty="0"/>
          </a:p>
        </p:txBody>
      </p:sp>
    </p:spTree>
    <p:extLst>
      <p:ext uri="{BB962C8B-B14F-4D97-AF65-F5344CB8AC3E}">
        <p14:creationId xmlns:p14="http://schemas.microsoft.com/office/powerpoint/2010/main" val="2928965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3FF13-9E1D-4510-AA72-24C0D988117B}"/>
              </a:ext>
            </a:extLst>
          </p:cNvPr>
          <p:cNvSpPr>
            <a:spLocks noGrp="1"/>
          </p:cNvSpPr>
          <p:nvPr>
            <p:ph type="title"/>
          </p:nvPr>
        </p:nvSpPr>
        <p:spPr>
          <a:xfrm>
            <a:off x="1097280" y="286603"/>
            <a:ext cx="10058400" cy="702303"/>
          </a:xfrm>
        </p:spPr>
        <p:txBody>
          <a:bodyPr>
            <a:normAutofit/>
          </a:bodyPr>
          <a:lstStyle/>
          <a:p>
            <a:r>
              <a:rPr lang="en-US" sz="3200" dirty="0"/>
              <a:t>Methodology</a:t>
            </a:r>
            <a:endParaRPr lang="en-GB" sz="3200" dirty="0"/>
          </a:p>
        </p:txBody>
      </p:sp>
      <p:sp>
        <p:nvSpPr>
          <p:cNvPr id="6" name="Content Placeholder 5">
            <a:extLst>
              <a:ext uri="{FF2B5EF4-FFF2-40B4-BE49-F238E27FC236}">
                <a16:creationId xmlns:a16="http://schemas.microsoft.com/office/drawing/2014/main" id="{162B4681-6A1D-4274-87D5-ACFD3CB2929E}"/>
              </a:ext>
            </a:extLst>
          </p:cNvPr>
          <p:cNvSpPr>
            <a:spLocks noGrp="1"/>
          </p:cNvSpPr>
          <p:nvPr>
            <p:ph idx="1"/>
          </p:nvPr>
        </p:nvSpPr>
        <p:spPr>
          <a:xfrm>
            <a:off x="838200" y="988906"/>
            <a:ext cx="10515600" cy="5188057"/>
          </a:xfrm>
        </p:spPr>
        <p:txBody>
          <a:bodyPr>
            <a:normAutofit fontScale="92500" lnSpcReduction="20000"/>
          </a:bodyPr>
          <a:lstStyle/>
          <a:p>
            <a:pPr lvl="0"/>
            <a:r>
              <a:rPr lang="en-US" sz="2000" dirty="0"/>
              <a:t>We collated data from various sources and cleansed the data so its in the right format and is consistent</a:t>
            </a:r>
            <a:endParaRPr lang="en-GB" sz="2000" dirty="0"/>
          </a:p>
          <a:p>
            <a:pPr lvl="0"/>
            <a:r>
              <a:rPr lang="en-US" sz="2000" dirty="0"/>
              <a:t>We will explore this data, by visualizing it on Folium Maps to confirm we the right data or the right location</a:t>
            </a:r>
            <a:endParaRPr lang="en-GB" sz="2000" dirty="0"/>
          </a:p>
          <a:p>
            <a:pPr lvl="0"/>
            <a:r>
              <a:rPr lang="en-US" sz="2000" dirty="0"/>
              <a:t>We will use the Foursquare API’s to get data about the neighborhood data from Search query and Explore query will be used</a:t>
            </a:r>
            <a:endParaRPr lang="en-GB" sz="2000" dirty="0"/>
          </a:p>
          <a:p>
            <a:pPr lvl="0"/>
            <a:r>
              <a:rPr lang="en-US" sz="2000" dirty="0"/>
              <a:t>We will adopt K-means Clustering as a way of further exploring the data and segmenting it into clusters with similar features. This will be done for all data received from both the Explore and the Search options</a:t>
            </a:r>
            <a:endParaRPr lang="en-GB" sz="2000" dirty="0"/>
          </a:p>
          <a:p>
            <a:pPr lvl="0"/>
            <a:r>
              <a:rPr lang="en-US" sz="2000" dirty="0"/>
              <a:t>The Clusters will be visualized on Folium Maps to ensure that the data is still intact and relevant to the analysis</a:t>
            </a:r>
            <a:endParaRPr lang="en-GB" sz="2000" dirty="0"/>
          </a:p>
          <a:p>
            <a:pPr lvl="0"/>
            <a:r>
              <a:rPr lang="en-US" sz="2000" dirty="0"/>
              <a:t>We will explore that data in each neighborhood further by looking into businesses and services within the neighborhood. Data will be visualized in bar charts to identify if the best clusters which meet the criteria of data evaluation. </a:t>
            </a:r>
            <a:endParaRPr lang="en-GB" sz="2000" dirty="0"/>
          </a:p>
          <a:p>
            <a:pPr lvl="0"/>
            <a:r>
              <a:rPr lang="en-US" sz="2000" dirty="0"/>
              <a:t>Cluster Selection:</a:t>
            </a:r>
            <a:endParaRPr lang="en-GB" sz="2000" dirty="0"/>
          </a:p>
          <a:p>
            <a:pPr lvl="1"/>
            <a:r>
              <a:rPr lang="en-US" sz="1600" dirty="0"/>
              <a:t>Clusters from the Search query will be selected, based on how strongly they meet the criteria of data evaluation</a:t>
            </a:r>
            <a:endParaRPr lang="en-GB" sz="1600" dirty="0"/>
          </a:p>
          <a:p>
            <a:pPr lvl="1"/>
            <a:r>
              <a:rPr lang="en-US" sz="1600" dirty="0"/>
              <a:t>Clusters from the Explore query will be selected based on size</a:t>
            </a:r>
            <a:endParaRPr lang="en-GB" sz="1600" dirty="0"/>
          </a:p>
          <a:p>
            <a:pPr lvl="0"/>
            <a:r>
              <a:rPr lang="en-US" sz="2000" dirty="0"/>
              <a:t>The neighborhoods from each selected cluster will be made into Sets</a:t>
            </a:r>
            <a:endParaRPr lang="en-GB" sz="2000" dirty="0"/>
          </a:p>
          <a:p>
            <a:pPr lvl="0"/>
            <a:r>
              <a:rPr lang="en-US" sz="2000" dirty="0"/>
              <a:t>An intersection of the Neighborhoods selected from the Search query cluster and a single Explore query cluster will be the recommended neighborhoods </a:t>
            </a:r>
            <a:endParaRPr lang="en-GB" sz="2000" dirty="0"/>
          </a:p>
        </p:txBody>
      </p:sp>
    </p:spTree>
    <p:extLst>
      <p:ext uri="{BB962C8B-B14F-4D97-AF65-F5344CB8AC3E}">
        <p14:creationId xmlns:p14="http://schemas.microsoft.com/office/powerpoint/2010/main" val="1735031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BEDB-BEB4-4909-9A46-8ADBEDA83031}"/>
              </a:ext>
            </a:extLst>
          </p:cNvPr>
          <p:cNvSpPr>
            <a:spLocks noGrp="1"/>
          </p:cNvSpPr>
          <p:nvPr>
            <p:ph type="title"/>
          </p:nvPr>
        </p:nvSpPr>
        <p:spPr/>
        <p:txBody>
          <a:bodyPr/>
          <a:lstStyle/>
          <a:p>
            <a:r>
              <a:rPr lang="en-US" dirty="0"/>
              <a:t>Analysis of New York</a:t>
            </a:r>
            <a:endParaRPr lang="en-GB" dirty="0"/>
          </a:p>
        </p:txBody>
      </p:sp>
      <p:sp>
        <p:nvSpPr>
          <p:cNvPr id="3" name="Text Placeholder 2">
            <a:extLst>
              <a:ext uri="{FF2B5EF4-FFF2-40B4-BE49-F238E27FC236}">
                <a16:creationId xmlns:a16="http://schemas.microsoft.com/office/drawing/2014/main" id="{0B742D37-A298-4F86-8A4D-644CE59E61ED}"/>
              </a:ext>
            </a:extLst>
          </p:cNvPr>
          <p:cNvSpPr>
            <a:spLocks noGrp="1"/>
          </p:cNvSpPr>
          <p:nvPr>
            <p:ph type="body" idx="1"/>
          </p:nvPr>
        </p:nvSpPr>
        <p:spPr/>
        <p:txBody>
          <a:bodyPr/>
          <a:lstStyle/>
          <a:p>
            <a:r>
              <a:rPr lang="en-US" dirty="0"/>
              <a:t>Neighborhood in Manhattan</a:t>
            </a:r>
            <a:endParaRPr lang="en-GB" dirty="0"/>
          </a:p>
        </p:txBody>
      </p:sp>
    </p:spTree>
    <p:extLst>
      <p:ext uri="{BB962C8B-B14F-4D97-AF65-F5344CB8AC3E}">
        <p14:creationId xmlns:p14="http://schemas.microsoft.com/office/powerpoint/2010/main" val="186988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E11E91-3D18-4236-A9C1-59D2423990BD}"/>
              </a:ext>
            </a:extLst>
          </p:cNvPr>
          <p:cNvPicPr>
            <a:picLocks noChangeAspect="1"/>
          </p:cNvPicPr>
          <p:nvPr/>
        </p:nvPicPr>
        <p:blipFill>
          <a:blip r:embed="rId2"/>
          <a:stretch>
            <a:fillRect/>
          </a:stretch>
        </p:blipFill>
        <p:spPr>
          <a:xfrm>
            <a:off x="643467" y="783720"/>
            <a:ext cx="5291666" cy="2645833"/>
          </a:xfrm>
          <a:prstGeom prst="rect">
            <a:avLst/>
          </a:prstGeom>
        </p:spPr>
      </p:pic>
      <p:pic>
        <p:nvPicPr>
          <p:cNvPr id="11" name="Picture 10">
            <a:extLst>
              <a:ext uri="{FF2B5EF4-FFF2-40B4-BE49-F238E27FC236}">
                <a16:creationId xmlns:a16="http://schemas.microsoft.com/office/drawing/2014/main" id="{CBE2C37F-640F-44C8-8735-03BF50B2C310}"/>
              </a:ext>
            </a:extLst>
          </p:cNvPr>
          <p:cNvPicPr/>
          <p:nvPr/>
        </p:nvPicPr>
        <p:blipFill>
          <a:blip r:embed="rId3"/>
          <a:stretch>
            <a:fillRect/>
          </a:stretch>
        </p:blipFill>
        <p:spPr>
          <a:xfrm>
            <a:off x="6256865" y="783720"/>
            <a:ext cx="5291667" cy="2645833"/>
          </a:xfrm>
          <a:prstGeom prst="rect">
            <a:avLst/>
          </a:prstGeom>
        </p:spPr>
      </p:pic>
      <p:sp>
        <p:nvSpPr>
          <p:cNvPr id="6" name="Rectangle 5">
            <a:extLst>
              <a:ext uri="{FF2B5EF4-FFF2-40B4-BE49-F238E27FC236}">
                <a16:creationId xmlns:a16="http://schemas.microsoft.com/office/drawing/2014/main" id="{F9594DE3-692F-4C24-B56D-E18AACFEEE55}"/>
              </a:ext>
            </a:extLst>
          </p:cNvPr>
          <p:cNvSpPr/>
          <p:nvPr/>
        </p:nvSpPr>
        <p:spPr>
          <a:xfrm>
            <a:off x="6256865" y="3164970"/>
            <a:ext cx="5291667" cy="264583"/>
          </a:xfrm>
          <a:prstGeom prst="rect">
            <a:avLst/>
          </a:prstGeom>
          <a:solidFill>
            <a:srgbClr val="000000">
              <a:alpha val="50000"/>
            </a:srgbClr>
          </a:solidFill>
          <a:ln>
            <a:noFill/>
          </a:ln>
        </p:spPr>
        <p:txBody>
          <a:bodyPr wrap="square">
            <a:normAutofit/>
          </a:bodyPr>
          <a:lstStyle/>
          <a:p>
            <a:pPr algn="ctr">
              <a:lnSpc>
                <a:spcPct val="90000"/>
              </a:lnSpc>
              <a:spcAft>
                <a:spcPts val="600"/>
              </a:spcAft>
            </a:pPr>
            <a:r>
              <a:rPr lang="en-US" sz="1200">
                <a:solidFill>
                  <a:srgbClr val="FFFFFF"/>
                </a:solidFill>
              </a:rPr>
              <a:t>Manhattan has 40 neighborhoods</a:t>
            </a:r>
            <a:endParaRPr lang="en-GB" sz="1200">
              <a:solidFill>
                <a:srgbClr val="FFFFFF"/>
              </a:solidFill>
            </a:endParaRPr>
          </a:p>
        </p:txBody>
      </p:sp>
      <p:sp>
        <p:nvSpPr>
          <p:cNvPr id="7" name="Rectangle 6">
            <a:extLst>
              <a:ext uri="{FF2B5EF4-FFF2-40B4-BE49-F238E27FC236}">
                <a16:creationId xmlns:a16="http://schemas.microsoft.com/office/drawing/2014/main" id="{374BAF7D-1C81-45FD-9FAE-86FE8D37E18F}"/>
              </a:ext>
            </a:extLst>
          </p:cNvPr>
          <p:cNvSpPr/>
          <p:nvPr/>
        </p:nvSpPr>
        <p:spPr>
          <a:xfrm>
            <a:off x="643467" y="3164970"/>
            <a:ext cx="5291666" cy="264583"/>
          </a:xfrm>
          <a:prstGeom prst="rect">
            <a:avLst/>
          </a:prstGeom>
          <a:solidFill>
            <a:srgbClr val="000000">
              <a:alpha val="50000"/>
            </a:srgbClr>
          </a:solidFill>
          <a:ln>
            <a:noFill/>
          </a:ln>
        </p:spPr>
        <p:txBody>
          <a:bodyPr wrap="square">
            <a:normAutofit/>
          </a:bodyPr>
          <a:lstStyle/>
          <a:p>
            <a:pPr algn="ctr">
              <a:lnSpc>
                <a:spcPct val="90000"/>
              </a:lnSpc>
              <a:spcAft>
                <a:spcPts val="600"/>
              </a:spcAft>
            </a:pPr>
            <a:r>
              <a:rPr lang="en-US" sz="1200">
                <a:solidFill>
                  <a:srgbClr val="FFFFFF"/>
                </a:solidFill>
              </a:rPr>
              <a:t>New York has 5 boroughs and 306 neighborhoods</a:t>
            </a:r>
            <a:endParaRPr lang="en-GB" sz="1200">
              <a:solidFill>
                <a:srgbClr val="FFFFFF"/>
              </a:solidFill>
            </a:endParaRPr>
          </a:p>
        </p:txBody>
      </p:sp>
      <p:sp>
        <p:nvSpPr>
          <p:cNvPr id="8" name="Rectangle 7">
            <a:extLst>
              <a:ext uri="{FF2B5EF4-FFF2-40B4-BE49-F238E27FC236}">
                <a16:creationId xmlns:a16="http://schemas.microsoft.com/office/drawing/2014/main" id="{B634B521-55C9-4497-9642-2EE3CEAF0AA3}"/>
              </a:ext>
            </a:extLst>
          </p:cNvPr>
          <p:cNvSpPr/>
          <p:nvPr/>
        </p:nvSpPr>
        <p:spPr>
          <a:xfrm>
            <a:off x="1895491" y="4199667"/>
            <a:ext cx="9119511" cy="1469826"/>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Foursquare API Explore was used to get recommended venues within 500 meters of the neighborhood latitude and longitude information with us.</a:t>
            </a:r>
          </a:p>
          <a:p>
            <a:pPr>
              <a:lnSpc>
                <a:spcPct val="107000"/>
              </a:lnSpc>
              <a:spcAft>
                <a:spcPts val="800"/>
              </a:spcAft>
            </a:pPr>
            <a:endParaRPr lang="en-GB"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As a result of this we identified 3279 recommended venues in 330 unique categories.</a:t>
            </a:r>
            <a:endParaRPr lang="en-GB"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88856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79CEF3-DB4C-4013-B038-AD1B00F608D9}"/>
              </a:ext>
            </a:extLst>
          </p:cNvPr>
          <p:cNvPicPr/>
          <p:nvPr/>
        </p:nvPicPr>
        <p:blipFill rotWithShape="1">
          <a:blip r:embed="rId2"/>
          <a:srcRect t="9091" r="18787" b="-1"/>
          <a:stretch/>
        </p:blipFill>
        <p:spPr>
          <a:xfrm>
            <a:off x="-1" y="10"/>
            <a:ext cx="12192000" cy="6857990"/>
          </a:xfrm>
          <a:prstGeom prst="rect">
            <a:avLst/>
          </a:prstGeom>
        </p:spPr>
      </p:pic>
      <p:sp>
        <p:nvSpPr>
          <p:cNvPr id="19" name="Freeform: Shape 1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38A206-F3DD-478B-8516-40D1FB8CADCC}"/>
              </a:ext>
            </a:extLst>
          </p:cNvPr>
          <p:cNvSpPr>
            <a:spLocks noGrp="1"/>
          </p:cNvSpPr>
          <p:nvPr>
            <p:ph type="title"/>
          </p:nvPr>
        </p:nvSpPr>
        <p:spPr>
          <a:xfrm>
            <a:off x="750242" y="632990"/>
            <a:ext cx="4062643" cy="1043409"/>
          </a:xfrm>
        </p:spPr>
        <p:txBody>
          <a:bodyPr vert="horz" lIns="91440" tIns="45720" rIns="91440" bIns="45720" rtlCol="0" anchor="ctr">
            <a:normAutofit/>
          </a:bodyPr>
          <a:lstStyle/>
          <a:p>
            <a:r>
              <a:rPr lang="en-US" sz="3600"/>
              <a:t>K-means Clustering </a:t>
            </a:r>
          </a:p>
        </p:txBody>
      </p:sp>
      <p:sp>
        <p:nvSpPr>
          <p:cNvPr id="6" name="Rectangle: Rounded Corners 5">
            <a:extLst>
              <a:ext uri="{FF2B5EF4-FFF2-40B4-BE49-F238E27FC236}">
                <a16:creationId xmlns:a16="http://schemas.microsoft.com/office/drawing/2014/main" id="{5C321847-A370-4277-9480-2EA11485306C}"/>
              </a:ext>
            </a:extLst>
          </p:cNvPr>
          <p:cNvSpPr/>
          <p:nvPr/>
        </p:nvSpPr>
        <p:spPr>
          <a:xfrm>
            <a:off x="520242" y="1774372"/>
            <a:ext cx="4062642" cy="2754086"/>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b="1" dirty="0">
                <a:solidFill>
                  <a:schemeClr val="tx1"/>
                </a:solidFill>
              </a:rPr>
              <a:t>Foursquare API </a:t>
            </a:r>
            <a:r>
              <a:rPr lang="en-US" b="1" dirty="0">
                <a:solidFill>
                  <a:srgbClr val="00B050"/>
                </a:solidFill>
              </a:rPr>
              <a:t>Explore</a:t>
            </a:r>
            <a:r>
              <a:rPr lang="en-US" b="1" dirty="0">
                <a:solidFill>
                  <a:schemeClr val="tx1"/>
                </a:solidFill>
              </a:rPr>
              <a:t> Query</a:t>
            </a:r>
          </a:p>
          <a:p>
            <a:pPr indent="-228600">
              <a:lnSpc>
                <a:spcPct val="90000"/>
              </a:lnSpc>
              <a:spcAft>
                <a:spcPts val="600"/>
              </a:spcAft>
              <a:buFont typeface="Arial" panose="020B0604020202020204" pitchFamily="34" charset="0"/>
              <a:buChar char="•"/>
            </a:pPr>
            <a:r>
              <a:rPr lang="en-US" b="1" dirty="0">
                <a:solidFill>
                  <a:schemeClr val="tx1"/>
                </a:solidFill>
              </a:rPr>
              <a:t>We used k-means clustering to develop 5 clusters from the </a:t>
            </a:r>
            <a:r>
              <a:rPr lang="en-US" b="1" dirty="0" err="1">
                <a:solidFill>
                  <a:schemeClr val="tx1"/>
                </a:solidFill>
              </a:rPr>
              <a:t>neighbourhood</a:t>
            </a:r>
            <a:r>
              <a:rPr lang="en-US" b="1" dirty="0">
                <a:solidFill>
                  <a:schemeClr val="tx1"/>
                </a:solidFill>
              </a:rPr>
              <a:t> data we have. The result was then visualized on Folium maps.</a:t>
            </a:r>
          </a:p>
        </p:txBody>
      </p:sp>
    </p:spTree>
    <p:extLst>
      <p:ext uri="{BB962C8B-B14F-4D97-AF65-F5344CB8AC3E}">
        <p14:creationId xmlns:p14="http://schemas.microsoft.com/office/powerpoint/2010/main" val="932951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9EC47-6560-429D-AA9D-9AE558142540}"/>
              </a:ext>
            </a:extLst>
          </p:cNvPr>
          <p:cNvPicPr>
            <a:picLocks noChangeAspect="1"/>
          </p:cNvPicPr>
          <p:nvPr/>
        </p:nvPicPr>
        <p:blipFill>
          <a:blip r:embed="rId3"/>
          <a:stretch>
            <a:fillRect/>
          </a:stretch>
        </p:blipFill>
        <p:spPr>
          <a:xfrm>
            <a:off x="337846" y="492369"/>
            <a:ext cx="8663648" cy="4037428"/>
          </a:xfrm>
          <a:prstGeom prst="rect">
            <a:avLst/>
          </a:prstGeom>
        </p:spPr>
      </p:pic>
      <p:sp>
        <p:nvSpPr>
          <p:cNvPr id="5" name="Rectangle: Rounded Corners 4">
            <a:extLst>
              <a:ext uri="{FF2B5EF4-FFF2-40B4-BE49-F238E27FC236}">
                <a16:creationId xmlns:a16="http://schemas.microsoft.com/office/drawing/2014/main" id="{E245C21F-9F62-4CBD-AEA0-C37075E7B174}"/>
              </a:ext>
            </a:extLst>
          </p:cNvPr>
          <p:cNvSpPr/>
          <p:nvPr/>
        </p:nvSpPr>
        <p:spPr>
          <a:xfrm>
            <a:off x="7765366" y="4754880"/>
            <a:ext cx="3826412" cy="173032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As the largest cluster, we would use Cluster 1 as the first cluster for intersection with the cluster from the search clusters.</a:t>
            </a:r>
            <a:endParaRPr lang="en-GB"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223201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1699</Words>
  <Application>Microsoft Office PowerPoint</Application>
  <PresentationFormat>Widescreen</PresentationFormat>
  <Paragraphs>108</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Battle of Neighborhood</vt:lpstr>
      <vt:lpstr>Business Problem</vt:lpstr>
      <vt:lpstr>Data Acquisition, Cleaning and Evaluation Criteria</vt:lpstr>
      <vt:lpstr>Data Acquisition, Cleaning and Evaluation Criteria</vt:lpstr>
      <vt:lpstr>Methodology</vt:lpstr>
      <vt:lpstr>Analysis of New York</vt:lpstr>
      <vt:lpstr>PowerPoint Presentation</vt:lpstr>
      <vt:lpstr>K-means Clustering </vt:lpstr>
      <vt:lpstr>PowerPoint Presentation</vt:lpstr>
      <vt:lpstr>K-means Clustering </vt:lpstr>
      <vt:lpstr>PowerPoint Presentation</vt:lpstr>
      <vt:lpstr>PowerPoint Presentation</vt:lpstr>
      <vt:lpstr>Analysis of London</vt:lpstr>
      <vt:lpstr>PowerPoint Presentation</vt:lpstr>
      <vt:lpstr>K-means Clustering </vt:lpstr>
      <vt:lpstr>PowerPoint Presentation</vt:lpstr>
      <vt:lpstr>K-means Clustering </vt:lpstr>
      <vt:lpstr>PowerPoint Presentation</vt:lpstr>
      <vt:lpstr>PowerPoint Presentation</vt:lpstr>
      <vt:lpstr>Recommendations</vt:lpstr>
      <vt:lpstr>Manhattan</vt:lpstr>
      <vt:lpstr>City of London and Westminster</vt:lpstr>
      <vt:lpstr>Observations and Conclusions</vt:lpstr>
      <vt:lpstr>Observations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of Neighborhood</dc:title>
  <dc:creator>Vivek Gupta</dc:creator>
  <cp:lastModifiedBy>Vivek Gupta</cp:lastModifiedBy>
  <cp:revision>11</cp:revision>
  <dcterms:created xsi:type="dcterms:W3CDTF">2020-04-05T02:54:16Z</dcterms:created>
  <dcterms:modified xsi:type="dcterms:W3CDTF">2020-04-05T03:19:11Z</dcterms:modified>
</cp:coreProperties>
</file>